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3" r:id="rId2"/>
    <p:sldId id="257" r:id="rId3"/>
    <p:sldId id="258" r:id="rId4"/>
    <p:sldId id="256" r:id="rId5"/>
    <p:sldId id="324" r:id="rId6"/>
    <p:sldId id="270" r:id="rId7"/>
    <p:sldId id="294" r:id="rId8"/>
    <p:sldId id="329" r:id="rId9"/>
    <p:sldId id="318" r:id="rId10"/>
    <p:sldId id="290" r:id="rId11"/>
    <p:sldId id="320" r:id="rId12"/>
    <p:sldId id="308" r:id="rId13"/>
    <p:sldId id="321" r:id="rId14"/>
    <p:sldId id="317" r:id="rId15"/>
    <p:sldId id="322" r:id="rId16"/>
    <p:sldId id="315" r:id="rId17"/>
    <p:sldId id="326" r:id="rId18"/>
    <p:sldId id="327" r:id="rId19"/>
    <p:sldId id="323" r:id="rId20"/>
    <p:sldId id="328" r:id="rId21"/>
    <p:sldId id="325" r:id="rId22"/>
    <p:sldId id="293" r:id="rId23"/>
    <p:sldId id="319" r:id="rId24"/>
    <p:sldId id="262" r:id="rId25"/>
    <p:sldId id="27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95" autoAdjust="0"/>
    <p:restoredTop sz="94660"/>
  </p:normalViewPr>
  <p:slideViewPr>
    <p:cSldViewPr snapToGrid="0">
      <p:cViewPr varScale="1">
        <p:scale>
          <a:sx n="72" d="100"/>
          <a:sy n="72" d="100"/>
        </p:scale>
        <p:origin x="93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bika Bolli" userId="22970fc43f86e778" providerId="LiveId" clId="{9309391A-CC7B-400A-A279-05A4C57056FC}"/>
    <pc:docChg chg="undo custSel addSld delSld modSld sldOrd">
      <pc:chgData name="Ambika Bolli" userId="22970fc43f86e778" providerId="LiveId" clId="{9309391A-CC7B-400A-A279-05A4C57056FC}" dt="2024-07-23T07:01:18.003" v="698" actId="20577"/>
      <pc:docMkLst>
        <pc:docMk/>
      </pc:docMkLst>
      <pc:sldChg chg="modSp mod ord">
        <pc:chgData name="Ambika Bolli" userId="22970fc43f86e778" providerId="LiveId" clId="{9309391A-CC7B-400A-A279-05A4C57056FC}" dt="2024-07-22T04:45:49.482" v="568"/>
        <pc:sldMkLst>
          <pc:docMk/>
          <pc:sldMk cId="8563218" sldId="256"/>
        </pc:sldMkLst>
        <pc:spChg chg="mod">
          <ac:chgData name="Ambika Bolli" userId="22970fc43f86e778" providerId="LiveId" clId="{9309391A-CC7B-400A-A279-05A4C57056FC}" dt="2024-07-15T10:27:54.588" v="319" actId="313"/>
          <ac:spMkLst>
            <pc:docMk/>
            <pc:sldMk cId="8563218" sldId="256"/>
            <ac:spMk id="3" creationId="{D085781C-659A-E00A-A0A5-FD55C01E714B}"/>
          </ac:spMkLst>
        </pc:spChg>
      </pc:sldChg>
      <pc:sldChg chg="modSp mod ord">
        <pc:chgData name="Ambika Bolli" userId="22970fc43f86e778" providerId="LiveId" clId="{9309391A-CC7B-400A-A279-05A4C57056FC}" dt="2024-07-23T05:00:42.994" v="683" actId="20577"/>
        <pc:sldMkLst>
          <pc:docMk/>
          <pc:sldMk cId="1334513915" sldId="257"/>
        </pc:sldMkLst>
        <pc:spChg chg="mod">
          <ac:chgData name="Ambika Bolli" userId="22970fc43f86e778" providerId="LiveId" clId="{9309391A-CC7B-400A-A279-05A4C57056FC}" dt="2024-07-23T05:00:42.994" v="683" actId="20577"/>
          <ac:spMkLst>
            <pc:docMk/>
            <pc:sldMk cId="1334513915" sldId="257"/>
            <ac:spMk id="3" creationId="{F9C1C9A3-C02D-041D-79A8-0D81B1E1B9F1}"/>
          </ac:spMkLst>
        </pc:spChg>
      </pc:sldChg>
      <pc:sldChg chg="modSp mod">
        <pc:chgData name="Ambika Bolli" userId="22970fc43f86e778" providerId="LiveId" clId="{9309391A-CC7B-400A-A279-05A4C57056FC}" dt="2024-07-23T05:00:55.712" v="684" actId="20577"/>
        <pc:sldMkLst>
          <pc:docMk/>
          <pc:sldMk cId="2997007605" sldId="258"/>
        </pc:sldMkLst>
        <pc:spChg chg="mod">
          <ac:chgData name="Ambika Bolli" userId="22970fc43f86e778" providerId="LiveId" clId="{9309391A-CC7B-400A-A279-05A4C57056FC}" dt="2024-07-23T05:00:55.712" v="684" actId="20577"/>
          <ac:spMkLst>
            <pc:docMk/>
            <pc:sldMk cId="2997007605" sldId="258"/>
            <ac:spMk id="5" creationId="{4588D6EF-A1D6-0CBF-8B67-AC213600C998}"/>
          </ac:spMkLst>
        </pc:spChg>
      </pc:sldChg>
      <pc:sldChg chg="modSp mod ord">
        <pc:chgData name="Ambika Bolli" userId="22970fc43f86e778" providerId="LiveId" clId="{9309391A-CC7B-400A-A279-05A4C57056FC}" dt="2024-07-22T04:47:16.882" v="580"/>
        <pc:sldMkLst>
          <pc:docMk/>
          <pc:sldMk cId="1928517286" sldId="262"/>
        </pc:sldMkLst>
        <pc:spChg chg="mod">
          <ac:chgData name="Ambika Bolli" userId="22970fc43f86e778" providerId="LiveId" clId="{9309391A-CC7B-400A-A279-05A4C57056FC}" dt="2024-07-15T13:05:40.344" v="421" actId="20577"/>
          <ac:spMkLst>
            <pc:docMk/>
            <pc:sldMk cId="1928517286" sldId="262"/>
            <ac:spMk id="4" creationId="{D76AD31A-FF6D-7C05-8D09-FDBD6DD6EF34}"/>
          </ac:spMkLst>
        </pc:spChg>
      </pc:sldChg>
      <pc:sldChg chg="modSp mod">
        <pc:chgData name="Ambika Bolli" userId="22970fc43f86e778" providerId="LiveId" clId="{9309391A-CC7B-400A-A279-05A4C57056FC}" dt="2024-07-23T03:47:38.994" v="681" actId="120"/>
        <pc:sldMkLst>
          <pc:docMk/>
          <pc:sldMk cId="1743693321" sldId="270"/>
        </pc:sldMkLst>
        <pc:graphicFrameChg chg="mod modGraphic">
          <ac:chgData name="Ambika Bolli" userId="22970fc43f86e778" providerId="LiveId" clId="{9309391A-CC7B-400A-A279-05A4C57056FC}" dt="2024-07-23T03:47:38.994" v="681" actId="120"/>
          <ac:graphicFrameMkLst>
            <pc:docMk/>
            <pc:sldMk cId="1743693321" sldId="270"/>
            <ac:graphicFrameMk id="11" creationId="{7DC56CA9-2B98-F132-D3AF-0014AB90E4DA}"/>
          </ac:graphicFrameMkLst>
        </pc:graphicFrameChg>
      </pc:sldChg>
      <pc:sldChg chg="modSp mod">
        <pc:chgData name="Ambika Bolli" userId="22970fc43f86e778" providerId="LiveId" clId="{9309391A-CC7B-400A-A279-05A4C57056FC}" dt="2024-07-10T14:26:12.738" v="1" actId="20577"/>
        <pc:sldMkLst>
          <pc:docMk/>
          <pc:sldMk cId="2082390487" sldId="273"/>
        </pc:sldMkLst>
        <pc:spChg chg="mod">
          <ac:chgData name="Ambika Bolli" userId="22970fc43f86e778" providerId="LiveId" clId="{9309391A-CC7B-400A-A279-05A4C57056FC}" dt="2024-07-10T14:26:12.738" v="1" actId="20577"/>
          <ac:spMkLst>
            <pc:docMk/>
            <pc:sldMk cId="2082390487" sldId="273"/>
            <ac:spMk id="9" creationId="{11C23A01-A45D-68A1-0FB5-71A99417D6F9}"/>
          </ac:spMkLst>
        </pc:spChg>
      </pc:sldChg>
      <pc:sldChg chg="modSp mod">
        <pc:chgData name="Ambika Bolli" userId="22970fc43f86e778" providerId="LiveId" clId="{9309391A-CC7B-400A-A279-05A4C57056FC}" dt="2024-07-22T04:48:28.283" v="618" actId="20577"/>
        <pc:sldMkLst>
          <pc:docMk/>
          <pc:sldMk cId="433121445" sldId="290"/>
        </pc:sldMkLst>
        <pc:spChg chg="mod">
          <ac:chgData name="Ambika Bolli" userId="22970fc43f86e778" providerId="LiveId" clId="{9309391A-CC7B-400A-A279-05A4C57056FC}" dt="2024-07-22T04:48:28.283" v="618" actId="20577"/>
          <ac:spMkLst>
            <pc:docMk/>
            <pc:sldMk cId="433121445" sldId="290"/>
            <ac:spMk id="4" creationId="{61686767-A7E2-97B2-7548-81771EDB8517}"/>
          </ac:spMkLst>
        </pc:spChg>
        <pc:spChg chg="mod">
          <ac:chgData name="Ambika Bolli" userId="22970fc43f86e778" providerId="LiveId" clId="{9309391A-CC7B-400A-A279-05A4C57056FC}" dt="2024-07-11T10:13:35.706" v="12" actId="20577"/>
          <ac:spMkLst>
            <pc:docMk/>
            <pc:sldMk cId="433121445" sldId="290"/>
            <ac:spMk id="6" creationId="{CFADDD61-76AA-479D-291C-A83BA2524D79}"/>
          </ac:spMkLst>
        </pc:spChg>
      </pc:sldChg>
      <pc:sldChg chg="modSp mod ord">
        <pc:chgData name="Ambika Bolli" userId="22970fc43f86e778" providerId="LiveId" clId="{9309391A-CC7B-400A-A279-05A4C57056FC}" dt="2024-07-23T07:01:18.003" v="698" actId="20577"/>
        <pc:sldMkLst>
          <pc:docMk/>
          <pc:sldMk cId="2417504561" sldId="293"/>
        </pc:sldMkLst>
        <pc:spChg chg="mod">
          <ac:chgData name="Ambika Bolli" userId="22970fc43f86e778" providerId="LiveId" clId="{9309391A-CC7B-400A-A279-05A4C57056FC}" dt="2024-07-23T07:01:18.003" v="698" actId="20577"/>
          <ac:spMkLst>
            <pc:docMk/>
            <pc:sldMk cId="2417504561" sldId="293"/>
            <ac:spMk id="5" creationId="{FE3B8B22-D3F3-4A68-4631-4B1BEAE1E470}"/>
          </ac:spMkLst>
        </pc:spChg>
      </pc:sldChg>
      <pc:sldChg chg="addSp delSp modSp mod ord">
        <pc:chgData name="Ambika Bolli" userId="22970fc43f86e778" providerId="LiveId" clId="{9309391A-CC7B-400A-A279-05A4C57056FC}" dt="2024-07-22T04:46:20.089" v="572"/>
        <pc:sldMkLst>
          <pc:docMk/>
          <pc:sldMk cId="3837345432" sldId="294"/>
        </pc:sldMkLst>
        <pc:spChg chg="del mod">
          <ac:chgData name="Ambika Bolli" userId="22970fc43f86e778" providerId="LiveId" clId="{9309391A-CC7B-400A-A279-05A4C57056FC}" dt="2024-07-12T05:19:01.555" v="286"/>
          <ac:spMkLst>
            <pc:docMk/>
            <pc:sldMk cId="3837345432" sldId="294"/>
            <ac:spMk id="3" creationId="{DBFC73B6-E8AE-1361-C964-F57FBDD91D08}"/>
          </ac:spMkLst>
        </pc:spChg>
        <pc:picChg chg="add mod">
          <ac:chgData name="Ambika Bolli" userId="22970fc43f86e778" providerId="LiveId" clId="{9309391A-CC7B-400A-A279-05A4C57056FC}" dt="2024-07-12T05:18:58.524" v="284" actId="1076"/>
          <ac:picMkLst>
            <pc:docMk/>
            <pc:sldMk cId="3837345432" sldId="294"/>
            <ac:picMk id="8" creationId="{CA724703-1B53-20BE-5D38-3B2B1BC1070E}"/>
          </ac:picMkLst>
        </pc:picChg>
      </pc:sldChg>
      <pc:sldChg chg="addSp delSp modSp mod">
        <pc:chgData name="Ambika Bolli" userId="22970fc43f86e778" providerId="LiveId" clId="{9309391A-CC7B-400A-A279-05A4C57056FC}" dt="2024-07-11T17:22:44.361" v="202" actId="1076"/>
        <pc:sldMkLst>
          <pc:docMk/>
          <pc:sldMk cId="2210300695" sldId="315"/>
        </pc:sldMkLst>
        <pc:picChg chg="del mod">
          <ac:chgData name="Ambika Bolli" userId="22970fc43f86e778" providerId="LiveId" clId="{9309391A-CC7B-400A-A279-05A4C57056FC}" dt="2024-07-11T17:22:18.950" v="196" actId="21"/>
          <ac:picMkLst>
            <pc:docMk/>
            <pc:sldMk cId="2210300695" sldId="315"/>
            <ac:picMk id="6" creationId="{F6F8643D-BE9A-898D-8A01-5EB45A027C0F}"/>
          </ac:picMkLst>
        </pc:picChg>
        <pc:picChg chg="add mod">
          <ac:chgData name="Ambika Bolli" userId="22970fc43f86e778" providerId="LiveId" clId="{9309391A-CC7B-400A-A279-05A4C57056FC}" dt="2024-07-11T17:22:44.361" v="202" actId="1076"/>
          <ac:picMkLst>
            <pc:docMk/>
            <pc:sldMk cId="2210300695" sldId="315"/>
            <ac:picMk id="7" creationId="{431F883A-735F-C468-D929-51F295BD7D96}"/>
          </ac:picMkLst>
        </pc:picChg>
      </pc:sldChg>
      <pc:sldChg chg="ord">
        <pc:chgData name="Ambika Bolli" userId="22970fc43f86e778" providerId="LiveId" clId="{9309391A-CC7B-400A-A279-05A4C57056FC}" dt="2024-07-22T15:59:29.752" v="652"/>
        <pc:sldMkLst>
          <pc:docMk/>
          <pc:sldMk cId="685444479" sldId="317"/>
        </pc:sldMkLst>
      </pc:sldChg>
      <pc:sldChg chg="addSp delSp modSp mod ord">
        <pc:chgData name="Ambika Bolli" userId="22970fc43f86e778" providerId="LiveId" clId="{9309391A-CC7B-400A-A279-05A4C57056FC}" dt="2024-07-22T04:47:57.660" v="588" actId="14100"/>
        <pc:sldMkLst>
          <pc:docMk/>
          <pc:sldMk cId="918364244" sldId="318"/>
        </pc:sldMkLst>
        <pc:spChg chg="mod">
          <ac:chgData name="Ambika Bolli" userId="22970fc43f86e778" providerId="LiveId" clId="{9309391A-CC7B-400A-A279-05A4C57056FC}" dt="2024-07-22T04:47:57.660" v="588" actId="14100"/>
          <ac:spMkLst>
            <pc:docMk/>
            <pc:sldMk cId="918364244" sldId="318"/>
            <ac:spMk id="2" creationId="{A9FB6073-DD91-3B1D-6E8E-A894D2CD5D09}"/>
          </ac:spMkLst>
        </pc:spChg>
        <pc:spChg chg="add mod">
          <ac:chgData name="Ambika Bolli" userId="22970fc43f86e778" providerId="LiveId" clId="{9309391A-CC7B-400A-A279-05A4C57056FC}" dt="2024-07-15T13:03:57.463" v="398" actId="14100"/>
          <ac:spMkLst>
            <pc:docMk/>
            <pc:sldMk cId="918364244" sldId="318"/>
            <ac:spMk id="3" creationId="{5FC7CEA8-4AFA-FF86-4E37-6D370CA94057}"/>
          </ac:spMkLst>
        </pc:spChg>
        <pc:spChg chg="add del mod">
          <ac:chgData name="Ambika Bolli" userId="22970fc43f86e778" providerId="LiveId" clId="{9309391A-CC7B-400A-A279-05A4C57056FC}" dt="2024-07-12T05:16:54.329" v="272" actId="21"/>
          <ac:spMkLst>
            <pc:docMk/>
            <pc:sldMk cId="918364244" sldId="318"/>
            <ac:spMk id="3" creationId="{E0A63936-B58F-5A3B-B3EE-55ED97C0FC6A}"/>
          </ac:spMkLst>
        </pc:spChg>
        <pc:spChg chg="add del mod">
          <ac:chgData name="Ambika Bolli" userId="22970fc43f86e778" providerId="LiveId" clId="{9309391A-CC7B-400A-A279-05A4C57056FC}" dt="2024-07-12T05:16:49.368" v="271" actId="21"/>
          <ac:spMkLst>
            <pc:docMk/>
            <pc:sldMk cId="918364244" sldId="318"/>
            <ac:spMk id="7" creationId="{2A64F58C-5C37-659F-CD8A-C4C8D4696BAD}"/>
          </ac:spMkLst>
        </pc:spChg>
        <pc:spChg chg="del mod">
          <ac:chgData name="Ambika Bolli" userId="22970fc43f86e778" providerId="LiveId" clId="{9309391A-CC7B-400A-A279-05A4C57056FC}" dt="2024-07-11T17:43:10.883" v="259"/>
          <ac:spMkLst>
            <pc:docMk/>
            <pc:sldMk cId="918364244" sldId="318"/>
            <ac:spMk id="8" creationId="{D1EB9C5D-C5BF-0083-AEBD-5F04F10F7E78}"/>
          </ac:spMkLst>
        </pc:spChg>
        <pc:spChg chg="add del mod">
          <ac:chgData name="Ambika Bolli" userId="22970fc43f86e778" providerId="LiveId" clId="{9309391A-CC7B-400A-A279-05A4C57056FC}" dt="2024-07-12T05:16:57.626" v="273" actId="21"/>
          <ac:spMkLst>
            <pc:docMk/>
            <pc:sldMk cId="918364244" sldId="318"/>
            <ac:spMk id="9" creationId="{60F989FC-FAB6-EF64-9507-D8DA1D7B76D0}"/>
          </ac:spMkLst>
        </pc:spChg>
        <pc:spChg chg="add del">
          <ac:chgData name="Ambika Bolli" userId="22970fc43f86e778" providerId="LiveId" clId="{9309391A-CC7B-400A-A279-05A4C57056FC}" dt="2024-07-11T17:44:35.354" v="268" actId="21"/>
          <ac:spMkLst>
            <pc:docMk/>
            <pc:sldMk cId="918364244" sldId="318"/>
            <ac:spMk id="11" creationId="{EF94C4AB-BDF9-A50D-B747-77668C5C6DD6}"/>
          </ac:spMkLst>
        </pc:spChg>
        <pc:spChg chg="add del mod">
          <ac:chgData name="Ambika Bolli" userId="22970fc43f86e778" providerId="LiveId" clId="{9309391A-CC7B-400A-A279-05A4C57056FC}" dt="2024-07-12T05:17:04.121" v="275" actId="21"/>
          <ac:spMkLst>
            <pc:docMk/>
            <pc:sldMk cId="918364244" sldId="318"/>
            <ac:spMk id="12" creationId="{60F989FC-FAB6-EF64-9507-D8DA1D7B76D0}"/>
          </ac:spMkLst>
        </pc:spChg>
        <pc:picChg chg="add del mod">
          <ac:chgData name="Ambika Bolli" userId="22970fc43f86e778" providerId="LiveId" clId="{9309391A-CC7B-400A-A279-05A4C57056FC}" dt="2024-07-12T05:17:18.846" v="279" actId="21"/>
          <ac:picMkLst>
            <pc:docMk/>
            <pc:sldMk cId="918364244" sldId="318"/>
            <ac:picMk id="14" creationId="{6DC6F419-2490-B84D-BC08-AD45A5C409EA}"/>
          </ac:picMkLst>
        </pc:picChg>
        <pc:picChg chg="add mod modCrop">
          <ac:chgData name="Ambika Bolli" userId="22970fc43f86e778" providerId="LiveId" clId="{9309391A-CC7B-400A-A279-05A4C57056FC}" dt="2024-07-12T05:24:25.574" v="305" actId="732"/>
          <ac:picMkLst>
            <pc:docMk/>
            <pc:sldMk cId="918364244" sldId="318"/>
            <ac:picMk id="16" creationId="{4DAEDF4A-D78D-0E03-2CFF-8E1356D13C03}"/>
          </ac:picMkLst>
        </pc:picChg>
        <pc:picChg chg="add mod">
          <ac:chgData name="Ambika Bolli" userId="22970fc43f86e778" providerId="LiveId" clId="{9309391A-CC7B-400A-A279-05A4C57056FC}" dt="2024-07-12T05:22:48.412" v="302" actId="14100"/>
          <ac:picMkLst>
            <pc:docMk/>
            <pc:sldMk cId="918364244" sldId="318"/>
            <ac:picMk id="18" creationId="{EE05E038-46C8-F02B-7282-9909859B8079}"/>
          </ac:picMkLst>
        </pc:picChg>
      </pc:sldChg>
      <pc:sldChg chg="addSp delSp modSp mod">
        <pc:chgData name="Ambika Bolli" userId="22970fc43f86e778" providerId="LiveId" clId="{9309391A-CC7B-400A-A279-05A4C57056FC}" dt="2024-07-15T13:10:11.024" v="547" actId="20577"/>
        <pc:sldMkLst>
          <pc:docMk/>
          <pc:sldMk cId="3771725051" sldId="319"/>
        </pc:sldMkLst>
        <pc:spChg chg="mod">
          <ac:chgData name="Ambika Bolli" userId="22970fc43f86e778" providerId="LiveId" clId="{9309391A-CC7B-400A-A279-05A4C57056FC}" dt="2024-07-15T10:52:48.023" v="355" actId="14100"/>
          <ac:spMkLst>
            <pc:docMk/>
            <pc:sldMk cId="3771725051" sldId="319"/>
            <ac:spMk id="4" creationId="{E180709C-BAD3-E11D-CAEF-EDCAA9110D5B}"/>
          </ac:spMkLst>
        </pc:spChg>
        <pc:spChg chg="add mod">
          <ac:chgData name="Ambika Bolli" userId="22970fc43f86e778" providerId="LiveId" clId="{9309391A-CC7B-400A-A279-05A4C57056FC}" dt="2024-07-11T16:55:58.299" v="33" actId="767"/>
          <ac:spMkLst>
            <pc:docMk/>
            <pc:sldMk cId="3771725051" sldId="319"/>
            <ac:spMk id="5" creationId="{388BA618-0402-4AC3-6182-3B6ADC575603}"/>
          </ac:spMkLst>
        </pc:spChg>
        <pc:spChg chg="add mod">
          <ac:chgData name="Ambika Bolli" userId="22970fc43f86e778" providerId="LiveId" clId="{9309391A-CC7B-400A-A279-05A4C57056FC}" dt="2024-07-15T13:10:11.024" v="547" actId="20577"/>
          <ac:spMkLst>
            <pc:docMk/>
            <pc:sldMk cId="3771725051" sldId="319"/>
            <ac:spMk id="7" creationId="{ECA68D38-9B61-FF1C-7BDA-7BEBD81BDDB1}"/>
          </ac:spMkLst>
        </pc:spChg>
        <pc:picChg chg="mod">
          <ac:chgData name="Ambika Bolli" userId="22970fc43f86e778" providerId="LiveId" clId="{9309391A-CC7B-400A-A279-05A4C57056FC}" dt="2024-07-15T13:08:32.171" v="504" actId="1076"/>
          <ac:picMkLst>
            <pc:docMk/>
            <pc:sldMk cId="3771725051" sldId="319"/>
            <ac:picMk id="3" creationId="{1723E4F8-81E2-990B-B2B9-80F7F049E7AA}"/>
          </ac:picMkLst>
        </pc:picChg>
        <pc:picChg chg="add del">
          <ac:chgData name="Ambika Bolli" userId="22970fc43f86e778" providerId="LiveId" clId="{9309391A-CC7B-400A-A279-05A4C57056FC}" dt="2024-07-11T16:56:10.080" v="35" actId="21"/>
          <ac:picMkLst>
            <pc:docMk/>
            <pc:sldMk cId="3771725051" sldId="319"/>
            <ac:picMk id="8" creationId="{1D8DECAE-19C2-17EB-C6B5-4F667BC1DDAC}"/>
          </ac:picMkLst>
        </pc:picChg>
      </pc:sldChg>
      <pc:sldChg chg="modSp mod">
        <pc:chgData name="Ambika Bolli" userId="22970fc43f86e778" providerId="LiveId" clId="{9309391A-CC7B-400A-A279-05A4C57056FC}" dt="2024-07-22T04:48:54.813" v="619"/>
        <pc:sldMkLst>
          <pc:docMk/>
          <pc:sldMk cId="2430267922" sldId="320"/>
        </pc:sldMkLst>
        <pc:spChg chg="mod">
          <ac:chgData name="Ambika Bolli" userId="22970fc43f86e778" providerId="LiveId" clId="{9309391A-CC7B-400A-A279-05A4C57056FC}" dt="2024-07-22T04:48:54.813" v="619"/>
          <ac:spMkLst>
            <pc:docMk/>
            <pc:sldMk cId="2430267922" sldId="320"/>
            <ac:spMk id="4" creationId="{61686767-A7E2-97B2-7548-81771EDB8517}"/>
          </ac:spMkLst>
        </pc:spChg>
        <pc:spChg chg="mod">
          <ac:chgData name="Ambika Bolli" userId="22970fc43f86e778" providerId="LiveId" clId="{9309391A-CC7B-400A-A279-05A4C57056FC}" dt="2024-07-10T14:31:06.368" v="9" actId="20577"/>
          <ac:spMkLst>
            <pc:docMk/>
            <pc:sldMk cId="2430267922" sldId="320"/>
            <ac:spMk id="6" creationId="{CFADDD61-76AA-479D-291C-A83BA2524D79}"/>
          </ac:spMkLst>
        </pc:spChg>
      </pc:sldChg>
      <pc:sldChg chg="modSp mod">
        <pc:chgData name="Ambika Bolli" userId="22970fc43f86e778" providerId="LiveId" clId="{9309391A-CC7B-400A-A279-05A4C57056FC}" dt="2024-07-23T06:54:41.001" v="696" actId="20577"/>
        <pc:sldMkLst>
          <pc:docMk/>
          <pc:sldMk cId="1130269847" sldId="321"/>
        </pc:sldMkLst>
        <pc:spChg chg="mod">
          <ac:chgData name="Ambika Bolli" userId="22970fc43f86e778" providerId="LiveId" clId="{9309391A-CC7B-400A-A279-05A4C57056FC}" dt="2024-07-23T06:54:41.001" v="696" actId="20577"/>
          <ac:spMkLst>
            <pc:docMk/>
            <pc:sldMk cId="1130269847" sldId="321"/>
            <ac:spMk id="4" creationId="{36544F95-24B5-8CCF-5130-467A2FA40AC3}"/>
          </ac:spMkLst>
        </pc:spChg>
      </pc:sldChg>
      <pc:sldChg chg="modSp mod">
        <pc:chgData name="Ambika Bolli" userId="22970fc43f86e778" providerId="LiveId" clId="{9309391A-CC7B-400A-A279-05A4C57056FC}" dt="2024-07-22T04:49:17.780" v="625" actId="20577"/>
        <pc:sldMkLst>
          <pc:docMk/>
          <pc:sldMk cId="476863320" sldId="322"/>
        </pc:sldMkLst>
        <pc:spChg chg="mod">
          <ac:chgData name="Ambika Bolli" userId="22970fc43f86e778" providerId="LiveId" clId="{9309391A-CC7B-400A-A279-05A4C57056FC}" dt="2024-07-22T04:49:17.780" v="625" actId="20577"/>
          <ac:spMkLst>
            <pc:docMk/>
            <pc:sldMk cId="476863320" sldId="322"/>
            <ac:spMk id="2" creationId="{C27FA33B-B655-BF85-1BDC-C0E23662F3E5}"/>
          </ac:spMkLst>
        </pc:spChg>
      </pc:sldChg>
      <pc:sldChg chg="addSp delSp modSp mod ord">
        <pc:chgData name="Ambika Bolli" userId="22970fc43f86e778" providerId="LiveId" clId="{9309391A-CC7B-400A-A279-05A4C57056FC}" dt="2024-07-11T17:27:08.430" v="225"/>
        <pc:sldMkLst>
          <pc:docMk/>
          <pc:sldMk cId="1129072905" sldId="323"/>
        </pc:sldMkLst>
        <pc:picChg chg="add mod">
          <ac:chgData name="Ambika Bolli" userId="22970fc43f86e778" providerId="LiveId" clId="{9309391A-CC7B-400A-A279-05A4C57056FC}" dt="2024-07-11T17:26:55.181" v="223" actId="14100"/>
          <ac:picMkLst>
            <pc:docMk/>
            <pc:sldMk cId="1129072905" sldId="323"/>
            <ac:picMk id="6" creationId="{0399DD65-9776-0961-5EE2-8B38D5A6E7B1}"/>
          </ac:picMkLst>
        </pc:picChg>
        <pc:picChg chg="del">
          <ac:chgData name="Ambika Bolli" userId="22970fc43f86e778" providerId="LiveId" clId="{9309391A-CC7B-400A-A279-05A4C57056FC}" dt="2024-07-11T17:26:42.572" v="216" actId="21"/>
          <ac:picMkLst>
            <pc:docMk/>
            <pc:sldMk cId="1129072905" sldId="323"/>
            <ac:picMk id="7" creationId="{6FFBE272-F355-84CE-72A6-D6763302543E}"/>
          </ac:picMkLst>
        </pc:picChg>
      </pc:sldChg>
      <pc:sldChg chg="modSp mod ord">
        <pc:chgData name="Ambika Bolli" userId="22970fc43f86e778" providerId="LiveId" clId="{9309391A-CC7B-400A-A279-05A4C57056FC}" dt="2024-07-22T04:45:54.653" v="570"/>
        <pc:sldMkLst>
          <pc:docMk/>
          <pc:sldMk cId="1931371003" sldId="324"/>
        </pc:sldMkLst>
        <pc:spChg chg="mod">
          <ac:chgData name="Ambika Bolli" userId="22970fc43f86e778" providerId="LiveId" clId="{9309391A-CC7B-400A-A279-05A4C57056FC}" dt="2024-07-11T10:12:42.819" v="10" actId="20577"/>
          <ac:spMkLst>
            <pc:docMk/>
            <pc:sldMk cId="1931371003" sldId="324"/>
            <ac:spMk id="3" creationId="{F9C1C9A3-C02D-041D-79A8-0D81B1E1B9F1}"/>
          </ac:spMkLst>
        </pc:spChg>
      </pc:sldChg>
      <pc:sldChg chg="modSp mod ord">
        <pc:chgData name="Ambika Bolli" userId="22970fc43f86e778" providerId="LiveId" clId="{9309391A-CC7B-400A-A279-05A4C57056FC}" dt="2024-07-23T06:45:25.053" v="686"/>
        <pc:sldMkLst>
          <pc:docMk/>
          <pc:sldMk cId="2834028794" sldId="325"/>
        </pc:sldMkLst>
        <pc:spChg chg="mod">
          <ac:chgData name="Ambika Bolli" userId="22970fc43f86e778" providerId="LiveId" clId="{9309391A-CC7B-400A-A279-05A4C57056FC}" dt="2024-07-15T10:55:01.420" v="372" actId="5793"/>
          <ac:spMkLst>
            <pc:docMk/>
            <pc:sldMk cId="2834028794" sldId="325"/>
            <ac:spMk id="5" creationId="{FE3B8B22-D3F3-4A68-4631-4B1BEAE1E470}"/>
          </ac:spMkLst>
        </pc:spChg>
      </pc:sldChg>
      <pc:sldChg chg="addSp delSp add mod">
        <pc:chgData name="Ambika Bolli" userId="22970fc43f86e778" providerId="LiveId" clId="{9309391A-CC7B-400A-A279-05A4C57056FC}" dt="2024-07-11T17:24:35.425" v="205" actId="22"/>
        <pc:sldMkLst>
          <pc:docMk/>
          <pc:sldMk cId="1395955702" sldId="326"/>
        </pc:sldMkLst>
        <pc:picChg chg="add">
          <ac:chgData name="Ambika Bolli" userId="22970fc43f86e778" providerId="LiveId" clId="{9309391A-CC7B-400A-A279-05A4C57056FC}" dt="2024-07-11T17:24:35.425" v="205" actId="22"/>
          <ac:picMkLst>
            <pc:docMk/>
            <pc:sldMk cId="1395955702" sldId="326"/>
            <ac:picMk id="6" creationId="{4506C6A6-67B5-AB21-9BB6-C2E8E5BF167B}"/>
          </ac:picMkLst>
        </pc:picChg>
        <pc:picChg chg="del">
          <ac:chgData name="Ambika Bolli" userId="22970fc43f86e778" providerId="LiveId" clId="{9309391A-CC7B-400A-A279-05A4C57056FC}" dt="2024-07-11T17:24:25.551" v="204" actId="21"/>
          <ac:picMkLst>
            <pc:docMk/>
            <pc:sldMk cId="1395955702" sldId="326"/>
            <ac:picMk id="7" creationId="{6FFBE272-F355-84CE-72A6-D6763302543E}"/>
          </ac:picMkLst>
        </pc:picChg>
      </pc:sldChg>
      <pc:sldChg chg="modSp add del mod ord">
        <pc:chgData name="Ambika Bolli" userId="22970fc43f86e778" providerId="LiveId" clId="{9309391A-CC7B-400A-A279-05A4C57056FC}" dt="2024-07-11T16:57:05.463" v="94" actId="2890"/>
        <pc:sldMkLst>
          <pc:docMk/>
          <pc:sldMk cId="1397731094" sldId="326"/>
        </pc:sldMkLst>
        <pc:spChg chg="mod">
          <ac:chgData name="Ambika Bolli" userId="22970fc43f86e778" providerId="LiveId" clId="{9309391A-CC7B-400A-A279-05A4C57056FC}" dt="2024-07-11T16:57:03.244" v="92" actId="20577"/>
          <ac:spMkLst>
            <pc:docMk/>
            <pc:sldMk cId="1397731094" sldId="326"/>
            <ac:spMk id="4" creationId="{61686767-A7E2-97B2-7548-81771EDB8517}"/>
          </ac:spMkLst>
        </pc:spChg>
      </pc:sldChg>
      <pc:sldChg chg="addSp delSp modSp add mod">
        <pc:chgData name="Ambika Bolli" userId="22970fc43f86e778" providerId="LiveId" clId="{9309391A-CC7B-400A-A279-05A4C57056FC}" dt="2024-07-11T17:25:51.988" v="212" actId="1076"/>
        <pc:sldMkLst>
          <pc:docMk/>
          <pc:sldMk cId="2214237891" sldId="327"/>
        </pc:sldMkLst>
        <pc:picChg chg="del">
          <ac:chgData name="Ambika Bolli" userId="22970fc43f86e778" providerId="LiveId" clId="{9309391A-CC7B-400A-A279-05A4C57056FC}" dt="2024-07-11T17:25:37.434" v="210" actId="21"/>
          <ac:picMkLst>
            <pc:docMk/>
            <pc:sldMk cId="2214237891" sldId="327"/>
            <ac:picMk id="6" creationId="{4506C6A6-67B5-AB21-9BB6-C2E8E5BF167B}"/>
          </ac:picMkLst>
        </pc:picChg>
        <pc:picChg chg="add mod">
          <ac:chgData name="Ambika Bolli" userId="22970fc43f86e778" providerId="LiveId" clId="{9309391A-CC7B-400A-A279-05A4C57056FC}" dt="2024-07-11T17:25:51.988" v="212" actId="1076"/>
          <ac:picMkLst>
            <pc:docMk/>
            <pc:sldMk cId="2214237891" sldId="327"/>
            <ac:picMk id="7" creationId="{8766E85C-73FB-D8E3-A23F-3274CDCDE639}"/>
          </ac:picMkLst>
        </pc:picChg>
      </pc:sldChg>
      <pc:sldChg chg="addSp delSp modSp add mod">
        <pc:chgData name="Ambika Bolli" userId="22970fc43f86e778" providerId="LiveId" clId="{9309391A-CC7B-400A-A279-05A4C57056FC}" dt="2024-07-11T17:28:25.339" v="230" actId="1076"/>
        <pc:sldMkLst>
          <pc:docMk/>
          <pc:sldMk cId="3856569285" sldId="328"/>
        </pc:sldMkLst>
        <pc:picChg chg="del">
          <ac:chgData name="Ambika Bolli" userId="22970fc43f86e778" providerId="LiveId" clId="{9309391A-CC7B-400A-A279-05A4C57056FC}" dt="2024-07-11T17:26:02.846" v="213" actId="21"/>
          <ac:picMkLst>
            <pc:docMk/>
            <pc:sldMk cId="3856569285" sldId="328"/>
            <ac:picMk id="6" creationId="{4506C6A6-67B5-AB21-9BB6-C2E8E5BF167B}"/>
          </ac:picMkLst>
        </pc:picChg>
        <pc:picChg chg="add mod">
          <ac:chgData name="Ambika Bolli" userId="22970fc43f86e778" providerId="LiveId" clId="{9309391A-CC7B-400A-A279-05A4C57056FC}" dt="2024-07-11T17:28:25.339" v="230" actId="1076"/>
          <ac:picMkLst>
            <pc:docMk/>
            <pc:sldMk cId="3856569285" sldId="328"/>
            <ac:picMk id="7" creationId="{F8D3680D-DCF6-6959-7EA2-1CFF9EE353BA}"/>
          </ac:picMkLst>
        </pc:picChg>
      </pc:sldChg>
      <pc:sldChg chg="addSp delSp modSp add mod ord">
        <pc:chgData name="Ambika Bolli" userId="22970fc43f86e778" providerId="LiveId" clId="{9309391A-CC7B-400A-A279-05A4C57056FC}" dt="2024-07-22T04:46:22.854" v="574"/>
        <pc:sldMkLst>
          <pc:docMk/>
          <pc:sldMk cId="590344489" sldId="329"/>
        </pc:sldMkLst>
        <pc:picChg chg="add mod">
          <ac:chgData name="Ambika Bolli" userId="22970fc43f86e778" providerId="LiveId" clId="{9309391A-CC7B-400A-A279-05A4C57056FC}" dt="2024-07-12T05:19:49.372" v="291" actId="1076"/>
          <ac:picMkLst>
            <pc:docMk/>
            <pc:sldMk cId="590344489" sldId="329"/>
            <ac:picMk id="7" creationId="{C92CCD5D-ADD3-2D6D-CBFC-6DCF05A1B914}"/>
          </ac:picMkLst>
        </pc:picChg>
        <pc:picChg chg="del">
          <ac:chgData name="Ambika Bolli" userId="22970fc43f86e778" providerId="LiveId" clId="{9309391A-CC7B-400A-A279-05A4C57056FC}" dt="2024-07-12T05:19:10.593" v="288" actId="21"/>
          <ac:picMkLst>
            <pc:docMk/>
            <pc:sldMk cId="590344489" sldId="329"/>
            <ac:picMk id="8" creationId="{CA724703-1B53-20BE-5D38-3B2B1BC1070E}"/>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AD426-E008-4B2D-9335-586CDC03BE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F55F4C4-A97F-4C64-94A5-6683254A3B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96EB0B9-444A-4D04-B54D-87E0A036B6F8}"/>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23-07-2024</a:t>
            </a:fld>
            <a:endParaRPr lang="en-IN"/>
          </a:p>
        </p:txBody>
      </p:sp>
      <p:sp>
        <p:nvSpPr>
          <p:cNvPr id="5" name="Footer Placeholder 4">
            <a:extLst>
              <a:ext uri="{FF2B5EF4-FFF2-40B4-BE49-F238E27FC236}">
                <a16:creationId xmlns:a16="http://schemas.microsoft.com/office/drawing/2014/main" id="{30248BCF-6D52-453C-985F-8E6981D4BA5E}"/>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865FB5AE-C002-485B-8772-E8AF429C440F}"/>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3127624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EF6F910-BA9D-477D-A5CF-F9F594983A76}"/>
              </a:ext>
            </a:extLst>
          </p:cNvPr>
          <p:cNvSpPr/>
          <p:nvPr/>
        </p:nvSpPr>
        <p:spPr>
          <a:xfrm>
            <a:off x="61135" y="5991582"/>
            <a:ext cx="12130865" cy="744087"/>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E9A8FC27-7280-4AEC-BC8B-85E787782055}"/>
              </a:ext>
            </a:extLst>
          </p:cNvPr>
          <p:cNvSpPr txBox="1"/>
          <p:nvPr/>
        </p:nvSpPr>
        <p:spPr>
          <a:xfrm>
            <a:off x="134377" y="6182193"/>
            <a:ext cx="4841567" cy="369332"/>
          </a:xfrm>
          <a:prstGeom prst="rect">
            <a:avLst/>
          </a:prstGeom>
          <a:noFill/>
        </p:spPr>
        <p:txBody>
          <a:bodyPr wrap="square" rtlCol="0">
            <a:spAutoFit/>
          </a:bodyPr>
          <a:lstStyle/>
          <a:p>
            <a:r>
              <a:rPr lang="en-IN" b="1" dirty="0">
                <a:solidFill>
                  <a:schemeClr val="bg1"/>
                </a:solidFill>
                <a:latin typeface="+mj-lt"/>
              </a:rPr>
              <a:t>Department of Computer Science &amp; Engineering</a:t>
            </a:r>
          </a:p>
        </p:txBody>
      </p:sp>
      <p:sp>
        <p:nvSpPr>
          <p:cNvPr id="15" name="TextBox 14">
            <a:extLst>
              <a:ext uri="{FF2B5EF4-FFF2-40B4-BE49-F238E27FC236}">
                <a16:creationId xmlns:a16="http://schemas.microsoft.com/office/drawing/2014/main" id="{9BC2C5C0-A97C-437A-995C-59C435A260AB}"/>
              </a:ext>
            </a:extLst>
          </p:cNvPr>
          <p:cNvSpPr txBox="1"/>
          <p:nvPr/>
        </p:nvSpPr>
        <p:spPr>
          <a:xfrm>
            <a:off x="9294829" y="6198854"/>
            <a:ext cx="2554826" cy="369332"/>
          </a:xfrm>
          <a:prstGeom prst="rect">
            <a:avLst/>
          </a:prstGeom>
          <a:noFill/>
        </p:spPr>
        <p:txBody>
          <a:bodyPr wrap="square" rtlCol="0">
            <a:spAutoFit/>
          </a:bodyPr>
          <a:lstStyle/>
          <a:p>
            <a:pPr algn="r"/>
            <a:r>
              <a:rPr lang="en-IN" b="1" dirty="0">
                <a:solidFill>
                  <a:schemeClr val="bg1"/>
                </a:solidFill>
                <a:latin typeface="+mj-lt"/>
              </a:rPr>
              <a:t>www.cambridge.edu.in</a:t>
            </a:r>
          </a:p>
        </p:txBody>
      </p:sp>
    </p:spTree>
    <p:extLst>
      <p:ext uri="{BB962C8B-B14F-4D97-AF65-F5344CB8AC3E}">
        <p14:creationId xmlns:p14="http://schemas.microsoft.com/office/powerpoint/2010/main" val="3027229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BD300-5A9D-4801-B3AA-34841CB213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E9D0828-03E3-4F32-BCE4-D4480DA80D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69B2C35-E93D-41E2-9092-7E6CF83D9E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69BB9B-9B80-456E-BA6E-97034C073AE2}"/>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23-07-2024</a:t>
            </a:fld>
            <a:endParaRPr lang="en-IN"/>
          </a:p>
        </p:txBody>
      </p:sp>
      <p:sp>
        <p:nvSpPr>
          <p:cNvPr id="6" name="Footer Placeholder 5">
            <a:extLst>
              <a:ext uri="{FF2B5EF4-FFF2-40B4-BE49-F238E27FC236}">
                <a16:creationId xmlns:a16="http://schemas.microsoft.com/office/drawing/2014/main" id="{25F40B01-0380-4113-BE72-37C8EB8B2AB9}"/>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8FDCE424-9E5D-4A7B-AACD-C29EE2C96011}"/>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424231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45A79-EF9C-4709-B309-FD2D4A5223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D6BFCE7-09CA-4613-8768-CCE4F81EA5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a:extLst>
              <a:ext uri="{FF2B5EF4-FFF2-40B4-BE49-F238E27FC236}">
                <a16:creationId xmlns:a16="http://schemas.microsoft.com/office/drawing/2014/main" id="{E2AA1215-EC64-4A7B-8722-5C1138A0CF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0224B4-57F6-4098-A2DA-547459EC585C}"/>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23-07-2024</a:t>
            </a:fld>
            <a:endParaRPr lang="en-IN"/>
          </a:p>
        </p:txBody>
      </p:sp>
      <p:sp>
        <p:nvSpPr>
          <p:cNvPr id="6" name="Footer Placeholder 5">
            <a:extLst>
              <a:ext uri="{FF2B5EF4-FFF2-40B4-BE49-F238E27FC236}">
                <a16:creationId xmlns:a16="http://schemas.microsoft.com/office/drawing/2014/main" id="{3D1B90C0-D69A-453F-9920-35BF345E48D2}"/>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34230C1F-DB6A-4A97-9186-2F97F0F6D3AF}"/>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3230360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358B71-A579-4840-9E69-E375B338020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ECB4C15-296C-483A-8CCB-4A92175240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166B90-E812-4DB5-ADA2-F33AA2366571}"/>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23-07-2024</a:t>
            </a:fld>
            <a:endParaRPr lang="en-IN"/>
          </a:p>
        </p:txBody>
      </p:sp>
      <p:sp>
        <p:nvSpPr>
          <p:cNvPr id="5" name="Footer Placeholder 4">
            <a:extLst>
              <a:ext uri="{FF2B5EF4-FFF2-40B4-BE49-F238E27FC236}">
                <a16:creationId xmlns:a16="http://schemas.microsoft.com/office/drawing/2014/main" id="{37D2B834-F620-440D-9D14-F9497E6EB17F}"/>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B52E4C82-C817-4A25-9066-78623E0AACCD}"/>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293374887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9BD059-6120-4484-8D44-7E2026AED657}"/>
              </a:ext>
            </a:extLst>
          </p:cNvPr>
          <p:cNvSpPr>
            <a:spLocks noGrp="1"/>
          </p:cNvSpPr>
          <p:nvPr>
            <p:ph type="title"/>
          </p:nvPr>
        </p:nvSpPr>
        <p:spPr>
          <a:xfrm>
            <a:off x="2026826" y="365125"/>
            <a:ext cx="9326973" cy="1325563"/>
          </a:xfrm>
          <a:prstGeom prst="rect">
            <a:avLst/>
          </a:prstGeom>
        </p:spPr>
        <p:txBody>
          <a:bodyPr vert="horz" lIns="91440" tIns="45720" rIns="91440" bIns="45720" rtlCol="0" anchor="ctr">
            <a:normAutofit/>
          </a:bodyPr>
          <a:lstStyle/>
          <a:p>
            <a:r>
              <a:rPr lang="en-US"/>
              <a:t>Click to edit Master title style</a:t>
            </a:r>
            <a:endParaRPr lang="en-IN" dirty="0"/>
          </a:p>
        </p:txBody>
      </p:sp>
      <p:sp>
        <p:nvSpPr>
          <p:cNvPr id="3" name="Text Placeholder 2">
            <a:extLst>
              <a:ext uri="{FF2B5EF4-FFF2-40B4-BE49-F238E27FC236}">
                <a16:creationId xmlns:a16="http://schemas.microsoft.com/office/drawing/2014/main" id="{7E44CA1C-D0E7-42CE-8CEB-6E514C5701AB}"/>
              </a:ext>
            </a:extLst>
          </p:cNvPr>
          <p:cNvSpPr>
            <a:spLocks noGrp="1"/>
          </p:cNvSpPr>
          <p:nvPr>
            <p:ph type="body" idx="1"/>
          </p:nvPr>
        </p:nvSpPr>
        <p:spPr>
          <a:xfrm>
            <a:off x="838200" y="1825625"/>
            <a:ext cx="9682113" cy="23598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8" name="Rectangle 7">
            <a:extLst>
              <a:ext uri="{FF2B5EF4-FFF2-40B4-BE49-F238E27FC236}">
                <a16:creationId xmlns:a16="http://schemas.microsoft.com/office/drawing/2014/main" id="{41605BAC-9D39-404C-AD13-DD69DDFB97C6}"/>
              </a:ext>
            </a:extLst>
          </p:cNvPr>
          <p:cNvSpPr/>
          <p:nvPr/>
        </p:nvSpPr>
        <p:spPr>
          <a:xfrm>
            <a:off x="134377" y="122331"/>
            <a:ext cx="1712857" cy="1703294"/>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4FED9456-7CCB-4A60-962C-2BC0ED7E66CD}"/>
              </a:ext>
            </a:extLst>
          </p:cNvPr>
          <p:cNvPicPr>
            <a:picLocks noChangeAspect="1"/>
          </p:cNvPicPr>
          <p:nvPr/>
        </p:nvPicPr>
        <p:blipFill>
          <a:blip cstate="print">
            <a:extLst>
              <a:ext uri="{28A0092B-C50C-407E-A947-70E740481C1C}">
                <a14:useLocalDpi xmlns:a14="http://schemas.microsoft.com/office/drawing/2010/main" val="0"/>
              </a:ext>
            </a:extLst>
          </a:blip>
          <a:stretch>
            <a:fillRect/>
          </a:stretch>
        </p:blipFill>
        <p:spPr>
          <a:xfrm>
            <a:off x="313970" y="453433"/>
            <a:ext cx="1353671" cy="870374"/>
          </a:xfrm>
          <a:prstGeom prst="rect">
            <a:avLst/>
          </a:prstGeom>
        </p:spPr>
      </p:pic>
      <p:sp>
        <p:nvSpPr>
          <p:cNvPr id="12" name="Rectangle 11">
            <a:extLst>
              <a:ext uri="{FF2B5EF4-FFF2-40B4-BE49-F238E27FC236}">
                <a16:creationId xmlns:a16="http://schemas.microsoft.com/office/drawing/2014/main" id="{4244CC2D-7374-4AFB-AABA-B8824998FC38}"/>
              </a:ext>
            </a:extLst>
          </p:cNvPr>
          <p:cNvSpPr/>
          <p:nvPr/>
        </p:nvSpPr>
        <p:spPr>
          <a:xfrm>
            <a:off x="61135" y="5991582"/>
            <a:ext cx="12130865" cy="744087"/>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4" name="TextBox 13">
            <a:extLst>
              <a:ext uri="{FF2B5EF4-FFF2-40B4-BE49-F238E27FC236}">
                <a16:creationId xmlns:a16="http://schemas.microsoft.com/office/drawing/2014/main" id="{19C9B830-65CE-40FD-BDD2-ABD1DFDB1315}"/>
              </a:ext>
            </a:extLst>
          </p:cNvPr>
          <p:cNvSpPr txBox="1"/>
          <p:nvPr/>
        </p:nvSpPr>
        <p:spPr>
          <a:xfrm>
            <a:off x="134377" y="6182193"/>
            <a:ext cx="4841567" cy="369332"/>
          </a:xfrm>
          <a:prstGeom prst="rect">
            <a:avLst/>
          </a:prstGeom>
          <a:noFill/>
        </p:spPr>
        <p:txBody>
          <a:bodyPr wrap="square" rtlCol="0">
            <a:spAutoFit/>
          </a:bodyPr>
          <a:lstStyle/>
          <a:p>
            <a:r>
              <a:rPr lang="en-IN" b="1" dirty="0">
                <a:solidFill>
                  <a:schemeClr val="bg1"/>
                </a:solidFill>
                <a:latin typeface="+mj-lt"/>
              </a:rPr>
              <a:t>Department of Computer Science &amp; Engineering</a:t>
            </a:r>
          </a:p>
        </p:txBody>
      </p:sp>
      <p:sp>
        <p:nvSpPr>
          <p:cNvPr id="16" name="TextBox 15">
            <a:extLst>
              <a:ext uri="{FF2B5EF4-FFF2-40B4-BE49-F238E27FC236}">
                <a16:creationId xmlns:a16="http://schemas.microsoft.com/office/drawing/2014/main" id="{021E2F4B-43D1-4E23-9D40-9F9BF91953A6}"/>
              </a:ext>
            </a:extLst>
          </p:cNvPr>
          <p:cNvSpPr txBox="1"/>
          <p:nvPr/>
        </p:nvSpPr>
        <p:spPr>
          <a:xfrm>
            <a:off x="9294829" y="6198854"/>
            <a:ext cx="2554826" cy="369332"/>
          </a:xfrm>
          <a:prstGeom prst="rect">
            <a:avLst/>
          </a:prstGeom>
          <a:noFill/>
        </p:spPr>
        <p:txBody>
          <a:bodyPr wrap="square" rtlCol="0">
            <a:spAutoFit/>
          </a:bodyPr>
          <a:lstStyle/>
          <a:p>
            <a:pPr algn="r"/>
            <a:r>
              <a:rPr lang="en-IN" b="1" dirty="0">
                <a:solidFill>
                  <a:schemeClr val="bg1"/>
                </a:solidFill>
                <a:latin typeface="+mj-lt"/>
              </a:rPr>
              <a:t>www.cambridge.edu.in</a:t>
            </a:r>
          </a:p>
        </p:txBody>
      </p:sp>
    </p:spTree>
    <p:extLst>
      <p:ext uri="{BB962C8B-B14F-4D97-AF65-F5344CB8AC3E}">
        <p14:creationId xmlns:p14="http://schemas.microsoft.com/office/powerpoint/2010/main" val="637837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CEDE62-ABB3-FC1C-76B8-F7C89731AD54}"/>
              </a:ext>
            </a:extLst>
          </p:cNvPr>
          <p:cNvSpPr/>
          <p:nvPr/>
        </p:nvSpPr>
        <p:spPr>
          <a:xfrm>
            <a:off x="0" y="0"/>
            <a:ext cx="12190413" cy="6858000"/>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IN" dirty="0"/>
          </a:p>
        </p:txBody>
      </p:sp>
      <p:sp>
        <p:nvSpPr>
          <p:cNvPr id="3" name="TextBox 5">
            <a:extLst>
              <a:ext uri="{FF2B5EF4-FFF2-40B4-BE49-F238E27FC236}">
                <a16:creationId xmlns:a16="http://schemas.microsoft.com/office/drawing/2014/main" id="{464E5350-F49E-1ECB-866A-8A8D9FC6F47D}"/>
              </a:ext>
            </a:extLst>
          </p:cNvPr>
          <p:cNvSpPr txBox="1">
            <a:spLocks noChangeArrowheads="1"/>
          </p:cNvSpPr>
          <p:nvPr/>
        </p:nvSpPr>
        <p:spPr bwMode="auto">
          <a:xfrm>
            <a:off x="9409747" y="239187"/>
            <a:ext cx="3432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IN" altLang="en-US" dirty="0">
                <a:solidFill>
                  <a:schemeClr val="bg1"/>
                </a:solidFill>
              </a:rPr>
              <a:t>www.cambridge.edu.in</a:t>
            </a:r>
          </a:p>
        </p:txBody>
      </p:sp>
      <p:sp>
        <p:nvSpPr>
          <p:cNvPr id="5" name="Title 6">
            <a:extLst>
              <a:ext uri="{FF2B5EF4-FFF2-40B4-BE49-F238E27FC236}">
                <a16:creationId xmlns:a16="http://schemas.microsoft.com/office/drawing/2014/main" id="{794299C3-7F08-6612-657B-9AF785B9E77C}"/>
              </a:ext>
            </a:extLst>
          </p:cNvPr>
          <p:cNvSpPr txBox="1">
            <a:spLocks/>
          </p:cNvSpPr>
          <p:nvPr/>
        </p:nvSpPr>
        <p:spPr>
          <a:xfrm>
            <a:off x="251936" y="6282358"/>
            <a:ext cx="6323777" cy="46166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2000" i="1" dirty="0">
                <a:solidFill>
                  <a:schemeClr val="bg1"/>
                </a:solidFill>
              </a:rPr>
              <a:t>Department of </a:t>
            </a:r>
            <a:r>
              <a:rPr lang="en-US" altLang="en-US" sz="2000" dirty="0">
                <a:solidFill>
                  <a:schemeClr val="bg1"/>
                </a:solidFill>
              </a:rPr>
              <a:t>Artificial Intelligence and Machine Learning</a:t>
            </a:r>
            <a:endParaRPr lang="en-IN" altLang="en-US" sz="2000" dirty="0">
              <a:solidFill>
                <a:schemeClr val="bg1"/>
              </a:solidFill>
            </a:endParaRPr>
          </a:p>
        </p:txBody>
      </p:sp>
      <p:sp>
        <p:nvSpPr>
          <p:cNvPr id="7" name="Title 8">
            <a:extLst>
              <a:ext uri="{FF2B5EF4-FFF2-40B4-BE49-F238E27FC236}">
                <a16:creationId xmlns:a16="http://schemas.microsoft.com/office/drawing/2014/main" id="{A0C4A2F1-5814-E0F5-F08D-984505CB2F7F}"/>
              </a:ext>
            </a:extLst>
          </p:cNvPr>
          <p:cNvSpPr txBox="1"/>
          <p:nvPr/>
        </p:nvSpPr>
        <p:spPr>
          <a:xfrm>
            <a:off x="-651509" y="2064287"/>
            <a:ext cx="5090987" cy="892552"/>
          </a:xfrm>
          <a:prstGeom prst="rect">
            <a:avLst/>
          </a:prstGeom>
        </p:spPr>
        <p:txBody>
          <a:bodyPr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defRPr/>
            </a:pPr>
            <a:r>
              <a:rPr lang="en-US" sz="2400" b="1" dirty="0">
                <a:solidFill>
                  <a:srgbClr val="00A1DA"/>
                </a:solidFill>
                <a:latin typeface="Times New Roman" panose="02020603050405020304" pitchFamily="18" charset="0"/>
                <a:cs typeface="Times New Roman" panose="02020603050405020304" pitchFamily="18" charset="0"/>
              </a:rPr>
              <a:t>Project Work </a:t>
            </a:r>
          </a:p>
          <a:p>
            <a:pPr>
              <a:defRPr/>
            </a:pPr>
            <a:r>
              <a:rPr lang="en-US" sz="2400" b="1" dirty="0">
                <a:solidFill>
                  <a:srgbClr val="00A1DA"/>
                </a:solidFill>
                <a:latin typeface="Times New Roman" panose="02020603050405020304" pitchFamily="18" charset="0"/>
                <a:cs typeface="Times New Roman" panose="02020603050405020304" pitchFamily="18" charset="0"/>
              </a:rPr>
              <a:t>    Subject Code: 21AIMP67</a:t>
            </a:r>
          </a:p>
        </p:txBody>
      </p:sp>
      <p:sp>
        <p:nvSpPr>
          <p:cNvPr id="8" name="Text Box 1">
            <a:extLst>
              <a:ext uri="{FF2B5EF4-FFF2-40B4-BE49-F238E27FC236}">
                <a16:creationId xmlns:a16="http://schemas.microsoft.com/office/drawing/2014/main" id="{FA002994-4AFB-F7B7-5C48-7F3706BD290E}"/>
              </a:ext>
            </a:extLst>
          </p:cNvPr>
          <p:cNvSpPr txBox="1"/>
          <p:nvPr/>
        </p:nvSpPr>
        <p:spPr>
          <a:xfrm>
            <a:off x="251936" y="3164952"/>
            <a:ext cx="6697980" cy="1015663"/>
          </a:xfrm>
          <a:prstGeom prst="rect">
            <a:avLst/>
          </a:prstGeom>
          <a:noFill/>
        </p:spPr>
        <p:txBody>
          <a:bodyPr wrap="square" rtlCol="0">
            <a:spAutoFit/>
          </a:bodyPr>
          <a:lstStyle/>
          <a:p>
            <a:r>
              <a:rPr lang="en-US" sz="3000" b="1" dirty="0">
                <a:solidFill>
                  <a:srgbClr val="00B0F0"/>
                </a:solidFill>
                <a:latin typeface="Times New Roman" panose="02020603050405020304" pitchFamily="18" charset="0"/>
                <a:cs typeface="Times New Roman" panose="02020603050405020304" pitchFamily="18" charset="0"/>
              </a:rPr>
              <a:t>Project Name: </a:t>
            </a:r>
          </a:p>
          <a:p>
            <a:r>
              <a:rPr lang="en-US" sz="3000" dirty="0">
                <a:solidFill>
                  <a:srgbClr val="00B0F0"/>
                </a:solidFill>
                <a:latin typeface="Times New Roman" panose="02020603050405020304" pitchFamily="18" charset="0"/>
                <a:cs typeface="Times New Roman" panose="02020603050405020304" pitchFamily="18" charset="0"/>
              </a:rPr>
              <a:t>Text Summarization Using GPT Models</a:t>
            </a:r>
            <a:r>
              <a:rPr lang="en-US" sz="3000" b="1" dirty="0">
                <a:solidFill>
                  <a:srgbClr val="00B0F0"/>
                </a:solidFill>
                <a:latin typeface="Times New Roman" panose="02020603050405020304" pitchFamily="18" charset="0"/>
                <a:cs typeface="Times New Roman" panose="02020603050405020304" pitchFamily="18" charset="0"/>
              </a:rPr>
              <a:t>                              </a:t>
            </a:r>
          </a:p>
        </p:txBody>
      </p:sp>
      <p:sp>
        <p:nvSpPr>
          <p:cNvPr id="9" name="Text Box 2">
            <a:extLst>
              <a:ext uri="{FF2B5EF4-FFF2-40B4-BE49-F238E27FC236}">
                <a16:creationId xmlns:a16="http://schemas.microsoft.com/office/drawing/2014/main" id="{11C23A01-A45D-68A1-0FB5-71A99417D6F9}"/>
              </a:ext>
            </a:extLst>
          </p:cNvPr>
          <p:cNvSpPr txBox="1"/>
          <p:nvPr/>
        </p:nvSpPr>
        <p:spPr>
          <a:xfrm>
            <a:off x="251936" y="4664874"/>
            <a:ext cx="4816175" cy="1015663"/>
          </a:xfrm>
          <a:prstGeom prst="rect">
            <a:avLst/>
          </a:prstGeom>
          <a:noFill/>
        </p:spPr>
        <p:txBody>
          <a:bodyPr wrap="square" rtlCol="0">
            <a:spAutoFit/>
          </a:bodyPr>
          <a:lstStyle/>
          <a:p>
            <a:r>
              <a:rPr lang="en-US" sz="2000" b="1" dirty="0">
                <a:solidFill>
                  <a:srgbClr val="00B0F0"/>
                </a:solidFill>
                <a:latin typeface="Times New Roman" panose="02020603050405020304" pitchFamily="18" charset="0"/>
                <a:cs typeface="Times New Roman" panose="02020603050405020304" pitchFamily="18" charset="0"/>
              </a:rPr>
              <a:t>Presented By :                               </a:t>
            </a:r>
            <a:endParaRPr lang="en-US" sz="2000" b="1" dirty="0">
              <a:solidFill>
                <a:schemeClr val="accent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	Bheemambika B 1CD21AI006</a:t>
            </a:r>
          </a:p>
          <a:p>
            <a:r>
              <a:rPr lang="en-US" sz="2000" dirty="0">
                <a:solidFill>
                  <a:schemeClr val="bg1"/>
                </a:solidFill>
                <a:latin typeface="Times New Roman" panose="02020603050405020304" pitchFamily="18" charset="0"/>
                <a:cs typeface="Times New Roman" panose="02020603050405020304" pitchFamily="18" charset="0"/>
              </a:rPr>
              <a:t>               Inchara V            1CD21AI019              </a:t>
            </a:r>
          </a:p>
        </p:txBody>
      </p:sp>
      <p:pic>
        <p:nvPicPr>
          <p:cNvPr id="10" name="Picture 1">
            <a:extLst>
              <a:ext uri="{FF2B5EF4-FFF2-40B4-BE49-F238E27FC236}">
                <a16:creationId xmlns:a16="http://schemas.microsoft.com/office/drawing/2014/main" id="{441DE7E5-976C-07CE-D72B-30120BFC584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95577" y="239187"/>
            <a:ext cx="2466975" cy="1585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Placeholder 8">
            <a:extLst>
              <a:ext uri="{FF2B5EF4-FFF2-40B4-BE49-F238E27FC236}">
                <a16:creationId xmlns:a16="http://schemas.microsoft.com/office/drawing/2014/main" id="{9B8D6ABE-266B-AC0A-2582-131914FF570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61" t="-110" r="36201" b="2740"/>
          <a:stretch>
            <a:fillRect/>
          </a:stretch>
        </p:blipFill>
        <p:spPr>
          <a:xfrm>
            <a:off x="6333938" y="848261"/>
            <a:ext cx="5866636" cy="6009740"/>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p:spPr>
      </p:pic>
    </p:spTree>
    <p:extLst>
      <p:ext uri="{BB962C8B-B14F-4D97-AF65-F5344CB8AC3E}">
        <p14:creationId xmlns:p14="http://schemas.microsoft.com/office/powerpoint/2010/main" val="2082390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2015864" y="1020023"/>
            <a:ext cx="5201920" cy="523220"/>
          </a:xfrm>
          <a:prstGeom prst="rect">
            <a:avLst/>
          </a:prstGeom>
          <a:solidFill>
            <a:schemeClr val="bg2"/>
          </a:solidFill>
        </p:spPr>
        <p:txBody>
          <a:bodyPr wrap="square" rtlCol="0">
            <a:spAutoFit/>
          </a:bodyPr>
          <a:lstStyle/>
          <a:p>
            <a:r>
              <a:rPr lang="en-US" sz="2800" b="1" dirty="0">
                <a:latin typeface="Times New Roman" panose="02020603050405020304" pitchFamily="18" charset="0"/>
                <a:cs typeface="Times New Roman" panose="02020603050405020304" pitchFamily="18" charset="0"/>
              </a:rPr>
              <a:t>Tools and Technologies</a:t>
            </a:r>
            <a:endParaRPr lang="en-IN" sz="28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F286D1C5-0DDE-F590-D93B-9D64F0B9EDD4}"/>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CFADDD61-76AA-479D-291C-A83BA2524D79}"/>
              </a:ext>
            </a:extLst>
          </p:cNvPr>
          <p:cNvSpPr txBox="1"/>
          <p:nvPr/>
        </p:nvSpPr>
        <p:spPr>
          <a:xfrm>
            <a:off x="1045882" y="2259449"/>
            <a:ext cx="9639593" cy="3237874"/>
          </a:xfrm>
          <a:prstGeom prst="rect">
            <a:avLst/>
          </a:prstGeom>
          <a:noFill/>
        </p:spPr>
        <p:txBody>
          <a:bodyPr wrap="square">
            <a:spAutoFit/>
          </a:bodyPr>
          <a:lstStyle/>
          <a:p>
            <a:pPr algn="just"/>
            <a:endParaRPr lang="en-US"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Hardware Requirements :</a:t>
            </a:r>
          </a:p>
          <a:p>
            <a:pPr algn="just"/>
            <a:endParaRPr lang="en-US" sz="2000" b="1"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Processor : a minimum dual-core processor.</a:t>
            </a:r>
          </a:p>
          <a:p>
            <a:pPr marL="285750" indent="-28575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Storage : minimum 256 GB SSD.</a:t>
            </a:r>
          </a:p>
          <a:p>
            <a:pPr marL="285750" indent="-28575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RAM : 8GB to 32GB RAM.</a:t>
            </a:r>
          </a:p>
          <a:p>
            <a:pPr marL="285750" indent="-28575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Internet Connection : Required for accessing the Google Generative AI API.</a:t>
            </a:r>
          </a:p>
          <a:p>
            <a:pPr algn="just">
              <a:lnSpc>
                <a:spcPct val="150000"/>
              </a:lnSpc>
            </a:pPr>
            <a:r>
              <a:rPr lang="en-US" sz="2000" dirty="0">
                <a:latin typeface="Times New Roman" panose="02020603050405020304" pitchFamily="18" charset="0"/>
                <a:cs typeface="Times New Roman" panose="02020603050405020304" pitchFamily="18" charset="0"/>
              </a:rPr>
              <a:t>.</a:t>
            </a:r>
          </a:p>
        </p:txBody>
      </p:sp>
      <p:sp>
        <p:nvSpPr>
          <p:cNvPr id="3" name="Rectangle 2">
            <a:extLst>
              <a:ext uri="{FF2B5EF4-FFF2-40B4-BE49-F238E27FC236}">
                <a16:creationId xmlns:a16="http://schemas.microsoft.com/office/drawing/2014/main" id="{0C53FB89-0512-F22F-B7A9-303C2ED124B2}"/>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5" name="Picture 4">
            <a:extLst>
              <a:ext uri="{FF2B5EF4-FFF2-40B4-BE49-F238E27FC236}">
                <a16:creationId xmlns:a16="http://schemas.microsoft.com/office/drawing/2014/main" id="{BBE48851-621C-E98C-E039-F6D35CE699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433121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2015864" y="1020023"/>
            <a:ext cx="5201920" cy="523220"/>
          </a:xfrm>
          <a:prstGeom prst="rect">
            <a:avLst/>
          </a:prstGeom>
          <a:solidFill>
            <a:schemeClr val="bg2"/>
          </a:solidFill>
        </p:spPr>
        <p:txBody>
          <a:bodyPr wrap="square" rtlCol="0">
            <a:spAutoFit/>
          </a:bodyPr>
          <a:lstStyle/>
          <a:p>
            <a:r>
              <a:rPr lang="en-US" sz="2800" b="1" dirty="0">
                <a:latin typeface="Times New Roman" panose="02020603050405020304" pitchFamily="18" charset="0"/>
                <a:cs typeface="Times New Roman" panose="02020603050405020304" pitchFamily="18" charset="0"/>
              </a:rPr>
              <a:t>Tools and Technologies</a:t>
            </a:r>
            <a:endParaRPr lang="en-IN" sz="28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F286D1C5-0DDE-F590-D93B-9D64F0B9EDD4}"/>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CFADDD61-76AA-479D-291C-A83BA2524D79}"/>
              </a:ext>
            </a:extLst>
          </p:cNvPr>
          <p:cNvSpPr txBox="1"/>
          <p:nvPr/>
        </p:nvSpPr>
        <p:spPr>
          <a:xfrm>
            <a:off x="1045882" y="2259449"/>
            <a:ext cx="9639593" cy="3237874"/>
          </a:xfrm>
          <a:prstGeom prst="rect">
            <a:avLst/>
          </a:prstGeom>
          <a:noFill/>
        </p:spPr>
        <p:txBody>
          <a:bodyPr wrap="square">
            <a:spAutoFit/>
          </a:bodyPr>
          <a:lstStyle/>
          <a:p>
            <a:pPr algn="just"/>
            <a:endParaRPr lang="en-US"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Software Requirements :</a:t>
            </a:r>
          </a:p>
          <a:p>
            <a:pPr algn="just"/>
            <a:endParaRPr lang="en-US" sz="2000" b="1"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Streamlit : Framework for building the web application.</a:t>
            </a:r>
          </a:p>
          <a:p>
            <a:pPr marL="285750" indent="-285750"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Python : Python 3(Programming language for development).</a:t>
            </a:r>
          </a:p>
          <a:p>
            <a:pPr marL="285750" indent="-285750"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PyPDF2 : Library for PDF text extraction.</a:t>
            </a:r>
          </a:p>
          <a:p>
            <a:pPr marL="285750" indent="-285750"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Google Generative AI : API for accessing GPT models.</a:t>
            </a:r>
          </a:p>
          <a:p>
            <a:pPr marL="285750" indent="-285750"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Dotenv : Library for managing environment variables</a:t>
            </a:r>
          </a:p>
        </p:txBody>
      </p:sp>
      <p:sp>
        <p:nvSpPr>
          <p:cNvPr id="3" name="Rectangle 2">
            <a:extLst>
              <a:ext uri="{FF2B5EF4-FFF2-40B4-BE49-F238E27FC236}">
                <a16:creationId xmlns:a16="http://schemas.microsoft.com/office/drawing/2014/main" id="{0C53FB89-0512-F22F-B7A9-303C2ED124B2}"/>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5" name="Picture 4">
            <a:extLst>
              <a:ext uri="{FF2B5EF4-FFF2-40B4-BE49-F238E27FC236}">
                <a16:creationId xmlns:a16="http://schemas.microsoft.com/office/drawing/2014/main" id="{BBE48851-621C-E98C-E039-F6D35CE699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2430267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1BEEDEC-562B-5E11-84D0-0A33A300B745}"/>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A3AC8321-0A9B-EA39-702F-AEC2AD5B8DFB}"/>
              </a:ext>
            </a:extLst>
          </p:cNvPr>
          <p:cNvSpPr txBox="1"/>
          <p:nvPr/>
        </p:nvSpPr>
        <p:spPr>
          <a:xfrm>
            <a:off x="730982" y="2037199"/>
            <a:ext cx="1487284" cy="523220"/>
          </a:xfrm>
          <a:prstGeom prst="rect">
            <a:avLst/>
          </a:prstGeom>
          <a:solidFill>
            <a:schemeClr val="bg2"/>
          </a:solidFill>
        </p:spPr>
        <p:txBody>
          <a:bodyPr wrap="square" rtlCol="0">
            <a:spAutoFit/>
          </a:bodyPr>
          <a:lstStyle/>
          <a:p>
            <a:r>
              <a:rPr lang="en-IN" sz="2800"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Steps</a:t>
            </a:r>
          </a:p>
        </p:txBody>
      </p:sp>
      <p:sp>
        <p:nvSpPr>
          <p:cNvPr id="4" name="TextBox 3">
            <a:extLst>
              <a:ext uri="{FF2B5EF4-FFF2-40B4-BE49-F238E27FC236}">
                <a16:creationId xmlns:a16="http://schemas.microsoft.com/office/drawing/2014/main" id="{36544F95-24B5-8CCF-5130-467A2FA40AC3}"/>
              </a:ext>
            </a:extLst>
          </p:cNvPr>
          <p:cNvSpPr txBox="1"/>
          <p:nvPr/>
        </p:nvSpPr>
        <p:spPr>
          <a:xfrm>
            <a:off x="2901751" y="1543417"/>
            <a:ext cx="8559267" cy="4250523"/>
          </a:xfrm>
          <a:prstGeom prst="rect">
            <a:avLst/>
          </a:prstGeom>
          <a:noFill/>
        </p:spPr>
        <p:txBody>
          <a:bodyPr wrap="square">
            <a:spAutoFit/>
          </a:bodyPr>
          <a:lstStyle/>
          <a:p>
            <a:pPr marL="0" marR="0">
              <a:lnSpc>
                <a:spcPct val="107000"/>
              </a:lnSpc>
              <a:spcBef>
                <a:spcPts val="0"/>
              </a:spcBef>
              <a:spcAft>
                <a:spcPts val="800"/>
              </a:spcAft>
            </a:pPr>
            <a:r>
              <a:rPr lang="en-US" sz="1700" b="1" kern="100" dirty="0">
                <a:effectLst/>
                <a:latin typeface="Times New Roman" panose="02020603050405020304" pitchFamily="18" charset="0"/>
                <a:ea typeface="Calibri" panose="020F0502020204030204" pitchFamily="34" charset="0"/>
                <a:cs typeface="Times New Roman" panose="02020603050405020304" pitchFamily="18" charset="0"/>
              </a:rPr>
              <a:t>1. Data Collection and Preprocessing:</a:t>
            </a:r>
            <a:endParaRPr lang="en-US" sz="17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700" kern="100" dirty="0">
                <a:effectLst/>
                <a:latin typeface="Times New Roman" panose="02020603050405020304" pitchFamily="18" charset="0"/>
                <a:ea typeface="Calibri" panose="020F0502020204030204" pitchFamily="34" charset="0"/>
                <a:cs typeface="Times New Roman" panose="02020603050405020304" pitchFamily="18" charset="0"/>
              </a:rPr>
              <a:t>Collect diverse text data for training and fine-tuning the GPT model.</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700" kern="100" dirty="0">
                <a:effectLst/>
                <a:latin typeface="Times New Roman" panose="02020603050405020304" pitchFamily="18" charset="0"/>
                <a:ea typeface="Calibri" panose="020F0502020204030204" pitchFamily="34" charset="0"/>
                <a:cs typeface="Times New Roman" panose="02020603050405020304" pitchFamily="18" charset="0"/>
              </a:rPr>
              <a:t>Preprocess the data by cleaning and standardizing it to ensure consistency and quality.</a:t>
            </a:r>
          </a:p>
          <a:p>
            <a:pPr marL="0" marR="0">
              <a:lnSpc>
                <a:spcPct val="107000"/>
              </a:lnSpc>
              <a:spcBef>
                <a:spcPts val="0"/>
              </a:spcBef>
              <a:spcAft>
                <a:spcPts val="800"/>
              </a:spcAft>
            </a:pPr>
            <a:r>
              <a:rPr lang="en-US" sz="1700" b="1" kern="100" dirty="0">
                <a:effectLst/>
                <a:latin typeface="Times New Roman" panose="02020603050405020304" pitchFamily="18" charset="0"/>
                <a:ea typeface="Calibri" panose="020F0502020204030204" pitchFamily="34" charset="0"/>
                <a:cs typeface="Times New Roman" panose="02020603050405020304" pitchFamily="18" charset="0"/>
              </a:rPr>
              <a:t>2. Model Selection and Fine-Tuning:</a:t>
            </a:r>
            <a:endParaRPr lang="en-US" sz="17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700" kern="100" dirty="0">
                <a:effectLst/>
                <a:latin typeface="Times New Roman" panose="02020603050405020304" pitchFamily="18" charset="0"/>
                <a:ea typeface="Calibri" panose="020F0502020204030204" pitchFamily="34" charset="0"/>
                <a:cs typeface="Times New Roman" panose="02020603050405020304" pitchFamily="18" charset="0"/>
              </a:rPr>
              <a:t>Choose a pre-trained GPT model from the Google Generative AI suite.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700" kern="100" dirty="0">
                <a:effectLst/>
                <a:latin typeface="Times New Roman" panose="02020603050405020304" pitchFamily="18" charset="0"/>
                <a:ea typeface="Calibri" panose="020F0502020204030204" pitchFamily="34" charset="0"/>
                <a:cs typeface="Times New Roman" panose="02020603050405020304" pitchFamily="18" charset="0"/>
              </a:rPr>
              <a:t>Fine-tune the model specifically for text summarization tasks using the prepared dataset.</a:t>
            </a:r>
          </a:p>
          <a:p>
            <a:pPr marL="0" marR="0">
              <a:lnSpc>
                <a:spcPct val="107000"/>
              </a:lnSpc>
              <a:spcBef>
                <a:spcPts val="0"/>
              </a:spcBef>
              <a:spcAft>
                <a:spcPts val="800"/>
              </a:spcAft>
            </a:pPr>
            <a:r>
              <a:rPr lang="en-US" sz="1700" b="1" kern="100" dirty="0">
                <a:latin typeface="Times New Roman" panose="02020603050405020304" pitchFamily="18" charset="0"/>
                <a:ea typeface="Calibri" panose="020F0502020204030204" pitchFamily="34" charset="0"/>
                <a:cs typeface="Times New Roman" panose="02020603050405020304" pitchFamily="18" charset="0"/>
              </a:rPr>
              <a:t>3. </a:t>
            </a:r>
            <a:r>
              <a:rPr lang="en-US" sz="1700" b="1" kern="100" dirty="0">
                <a:effectLst/>
                <a:latin typeface="Times New Roman" panose="02020603050405020304" pitchFamily="18" charset="0"/>
                <a:ea typeface="Calibri" panose="020F0502020204030204" pitchFamily="34" charset="0"/>
                <a:cs typeface="Times New Roman" panose="02020603050405020304" pitchFamily="18" charset="0"/>
              </a:rPr>
              <a:t>Development of Web Application:</a:t>
            </a:r>
            <a:endParaRPr lang="en-US" sz="17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700" kern="100" dirty="0">
                <a:effectLst/>
                <a:latin typeface="Times New Roman" panose="02020603050405020304" pitchFamily="18" charset="0"/>
                <a:ea typeface="Calibri" panose="020F0502020204030204" pitchFamily="34" charset="0"/>
                <a:cs typeface="Times New Roman" panose="02020603050405020304" pitchFamily="18" charset="0"/>
              </a:rPr>
              <a:t>Use Streamlit to build an intuitive web interface for the summarization tool.</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700" kern="100" dirty="0">
                <a:effectLst/>
                <a:latin typeface="Times New Roman" panose="02020603050405020304" pitchFamily="18" charset="0"/>
                <a:ea typeface="Calibri" panose="020F0502020204030204" pitchFamily="34" charset="0"/>
                <a:cs typeface="Times New Roman" panose="02020603050405020304" pitchFamily="18" charset="0"/>
              </a:rPr>
              <a:t>Integrate functionalities for text input, PDF upload, and selection of summarization styles.</a:t>
            </a:r>
          </a:p>
          <a:p>
            <a:pPr marR="0" lvl="0">
              <a:lnSpc>
                <a:spcPct val="107000"/>
              </a:lnSpc>
              <a:spcBef>
                <a:spcPts val="0"/>
              </a:spcBef>
              <a:spcAft>
                <a:spcPts val="800"/>
              </a:spcAft>
              <a:buSzPts val="1000"/>
              <a:tabLst>
                <a:tab pos="457200" algn="l"/>
              </a:tabLst>
            </a:pPr>
            <a:endParaRPr lang="en-US" sz="15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23F63B57-2C40-7E47-5571-D54BA3FAE8F7}"/>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p:cNvSpPr txBox="1"/>
          <p:nvPr/>
        </p:nvSpPr>
        <p:spPr>
          <a:xfrm>
            <a:off x="2218266" y="691665"/>
            <a:ext cx="3429000" cy="646331"/>
          </a:xfrm>
          <a:prstGeom prst="rect">
            <a:avLst/>
          </a:prstGeom>
          <a:noFill/>
        </p:spPr>
        <p:txBody>
          <a:bodyPr wrap="square" rtlCol="0">
            <a:spAutoFit/>
          </a:bodyPr>
          <a:lstStyle/>
          <a:p>
            <a:r>
              <a:rPr lang="en-IN" sz="3600" dirty="0">
                <a:highlight>
                  <a:srgbClr val="C0C0C0"/>
                </a:highlight>
                <a:latin typeface="Times New Roman" panose="02020603050405020304" pitchFamily="18" charset="0"/>
                <a:cs typeface="Times New Roman" panose="02020603050405020304" pitchFamily="18" charset="0"/>
              </a:rPr>
              <a:t>Implementation</a:t>
            </a:r>
          </a:p>
        </p:txBody>
      </p:sp>
      <p:pic>
        <p:nvPicPr>
          <p:cNvPr id="7" name="Picture 6">
            <a:extLst>
              <a:ext uri="{FF2B5EF4-FFF2-40B4-BE49-F238E27FC236}">
                <a16:creationId xmlns:a16="http://schemas.microsoft.com/office/drawing/2014/main" id="{DF58E79C-31DC-3641-D6F0-1A73FA1F71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17370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1BEEDEC-562B-5E11-84D0-0A33A300B745}"/>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A3AC8321-0A9B-EA39-702F-AEC2AD5B8DFB}"/>
              </a:ext>
            </a:extLst>
          </p:cNvPr>
          <p:cNvSpPr txBox="1"/>
          <p:nvPr/>
        </p:nvSpPr>
        <p:spPr>
          <a:xfrm>
            <a:off x="730982" y="2037199"/>
            <a:ext cx="1487284" cy="523220"/>
          </a:xfrm>
          <a:prstGeom prst="rect">
            <a:avLst/>
          </a:prstGeom>
          <a:solidFill>
            <a:schemeClr val="bg2"/>
          </a:solidFill>
        </p:spPr>
        <p:txBody>
          <a:bodyPr wrap="square" rtlCol="0">
            <a:spAutoFit/>
          </a:bodyPr>
          <a:lstStyle/>
          <a:p>
            <a:r>
              <a:rPr lang="en-IN" sz="2800"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Steps</a:t>
            </a:r>
          </a:p>
        </p:txBody>
      </p:sp>
      <p:sp>
        <p:nvSpPr>
          <p:cNvPr id="4" name="TextBox 3">
            <a:extLst>
              <a:ext uri="{FF2B5EF4-FFF2-40B4-BE49-F238E27FC236}">
                <a16:creationId xmlns:a16="http://schemas.microsoft.com/office/drawing/2014/main" id="{36544F95-24B5-8CCF-5130-467A2FA40AC3}"/>
              </a:ext>
            </a:extLst>
          </p:cNvPr>
          <p:cNvSpPr txBox="1"/>
          <p:nvPr/>
        </p:nvSpPr>
        <p:spPr>
          <a:xfrm>
            <a:off x="2901751" y="1543417"/>
            <a:ext cx="8559267" cy="4888389"/>
          </a:xfrm>
          <a:prstGeom prst="rect">
            <a:avLst/>
          </a:prstGeom>
          <a:noFill/>
        </p:spPr>
        <p:txBody>
          <a:bodyPr wrap="square">
            <a:spAutoFit/>
          </a:bodyPr>
          <a:lstStyle/>
          <a:p>
            <a:pPr marL="0" marR="0">
              <a:lnSpc>
                <a:spcPct val="107000"/>
              </a:lnSpc>
              <a:spcBef>
                <a:spcPts val="0"/>
              </a:spcBef>
              <a:spcAft>
                <a:spcPts val="800"/>
              </a:spcAft>
            </a:pPr>
            <a:r>
              <a:rPr lang="en-US" sz="1700" b="1" kern="100" dirty="0">
                <a:latin typeface="Times New Roman" panose="02020603050405020304" pitchFamily="18" charset="0"/>
                <a:ea typeface="Calibri" panose="020F0502020204030204" pitchFamily="34" charset="0"/>
                <a:cs typeface="Times New Roman" panose="02020603050405020304" pitchFamily="18" charset="0"/>
              </a:rPr>
              <a:t>4. </a:t>
            </a:r>
            <a:r>
              <a:rPr lang="en-US" sz="1700" b="1" kern="100" dirty="0">
                <a:effectLst/>
                <a:latin typeface="Times New Roman" panose="02020603050405020304" pitchFamily="18" charset="0"/>
                <a:ea typeface="Calibri" panose="020F0502020204030204" pitchFamily="34" charset="0"/>
                <a:cs typeface="Times New Roman" panose="02020603050405020304" pitchFamily="18" charset="0"/>
              </a:rPr>
              <a:t>Summarization Process:</a:t>
            </a:r>
            <a:endParaRPr lang="en-US" sz="17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700" kern="100" dirty="0">
                <a:effectLst/>
                <a:latin typeface="Times New Roman" panose="02020603050405020304" pitchFamily="18" charset="0"/>
                <a:ea typeface="Calibri" panose="020F0502020204030204" pitchFamily="34" charset="0"/>
                <a:cs typeface="Times New Roman" panose="02020603050405020304" pitchFamily="18" charset="0"/>
              </a:rPr>
              <a:t>Implement functions to generate summaries based on user-selected styles (Brief, Detailed, Key Points).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700" kern="100" dirty="0">
                <a:effectLst/>
                <a:latin typeface="Times New Roman" panose="02020603050405020304" pitchFamily="18" charset="0"/>
                <a:ea typeface="Calibri" panose="020F0502020204030204" pitchFamily="34" charset="0"/>
                <a:cs typeface="Times New Roman" panose="02020603050405020304" pitchFamily="18" charset="0"/>
              </a:rPr>
              <a:t>Use the GPT model to process the input text and generate the desired summaries.</a:t>
            </a:r>
          </a:p>
          <a:p>
            <a:pPr marL="0" marR="0">
              <a:lnSpc>
                <a:spcPct val="107000"/>
              </a:lnSpc>
              <a:spcBef>
                <a:spcPts val="0"/>
              </a:spcBef>
              <a:spcAft>
                <a:spcPts val="800"/>
              </a:spcAft>
            </a:pPr>
            <a:r>
              <a:rPr lang="en-US" sz="1700" b="1" kern="100" dirty="0">
                <a:effectLst/>
                <a:latin typeface="Times New Roman" panose="02020603050405020304" pitchFamily="18" charset="0"/>
                <a:ea typeface="Calibri" panose="020F0502020204030204" pitchFamily="34" charset="0"/>
                <a:cs typeface="Times New Roman" panose="02020603050405020304" pitchFamily="18" charset="0"/>
              </a:rPr>
              <a:t>5. Interactive Querying:</a:t>
            </a:r>
            <a:endParaRPr lang="en-US" sz="17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700" kern="100" dirty="0">
                <a:effectLst/>
                <a:latin typeface="Times New Roman" panose="02020603050405020304" pitchFamily="18" charset="0"/>
                <a:ea typeface="Calibri" panose="020F0502020204030204" pitchFamily="34" charset="0"/>
                <a:cs typeface="Times New Roman" panose="02020603050405020304" pitchFamily="18" charset="0"/>
              </a:rPr>
              <a:t>Enable users to ask questions about the summarized text and receive relevant answers generated by the GPT model.</a:t>
            </a:r>
          </a:p>
          <a:p>
            <a:pPr marL="0" marR="0">
              <a:lnSpc>
                <a:spcPct val="107000"/>
              </a:lnSpc>
              <a:spcBef>
                <a:spcPts val="0"/>
              </a:spcBef>
              <a:spcAft>
                <a:spcPts val="800"/>
              </a:spcAft>
            </a:pPr>
            <a:r>
              <a:rPr lang="en-US" sz="1700" b="1" kern="100" dirty="0">
                <a:latin typeface="Times New Roman" panose="02020603050405020304" pitchFamily="18" charset="0"/>
                <a:ea typeface="Calibri" panose="020F0502020204030204" pitchFamily="34" charset="0"/>
                <a:cs typeface="Times New Roman" panose="02020603050405020304" pitchFamily="18" charset="0"/>
              </a:rPr>
              <a:t>6. </a:t>
            </a:r>
            <a:r>
              <a:rPr lang="en-US" sz="1700" b="1" kern="100" dirty="0">
                <a:effectLst/>
                <a:latin typeface="Times New Roman" panose="02020603050405020304" pitchFamily="18" charset="0"/>
                <a:ea typeface="Calibri" panose="020F0502020204030204" pitchFamily="34" charset="0"/>
                <a:cs typeface="Times New Roman" panose="02020603050405020304" pitchFamily="18" charset="0"/>
              </a:rPr>
              <a:t>Evaluation and Optimization:</a:t>
            </a:r>
            <a:endParaRPr lang="en-US" sz="17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700" kern="100" dirty="0">
                <a:effectLst/>
                <a:latin typeface="Times New Roman" panose="02020603050405020304" pitchFamily="18" charset="0"/>
                <a:ea typeface="Calibri" panose="020F0502020204030204" pitchFamily="34" charset="0"/>
                <a:cs typeface="Times New Roman" panose="02020603050405020304" pitchFamily="18" charset="0"/>
              </a:rPr>
              <a:t>Continuously evaluate the quality of generated summaries using metrics such as scores and human assessments.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700" kern="100" dirty="0">
                <a:effectLst/>
                <a:latin typeface="Times New Roman" panose="02020603050405020304" pitchFamily="18" charset="0"/>
                <a:ea typeface="Calibri" panose="020F0502020204030204" pitchFamily="34" charset="0"/>
                <a:cs typeface="Times New Roman" panose="02020603050405020304" pitchFamily="18" charset="0"/>
              </a:rPr>
              <a:t>Optimize the model and application for better performance and user experience.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17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23F63B57-2C40-7E47-5571-D54BA3FAE8F7}"/>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p:cNvSpPr txBox="1"/>
          <p:nvPr/>
        </p:nvSpPr>
        <p:spPr>
          <a:xfrm>
            <a:off x="2218266" y="691665"/>
            <a:ext cx="3429000" cy="646331"/>
          </a:xfrm>
          <a:prstGeom prst="rect">
            <a:avLst/>
          </a:prstGeom>
          <a:noFill/>
        </p:spPr>
        <p:txBody>
          <a:bodyPr wrap="square" rtlCol="0">
            <a:spAutoFit/>
          </a:bodyPr>
          <a:lstStyle/>
          <a:p>
            <a:r>
              <a:rPr lang="en-IN" sz="3600" dirty="0">
                <a:highlight>
                  <a:srgbClr val="C0C0C0"/>
                </a:highlight>
                <a:latin typeface="Times New Roman" panose="02020603050405020304" pitchFamily="18" charset="0"/>
                <a:cs typeface="Times New Roman" panose="02020603050405020304" pitchFamily="18" charset="0"/>
              </a:rPr>
              <a:t>Implementation</a:t>
            </a:r>
          </a:p>
        </p:txBody>
      </p:sp>
      <p:pic>
        <p:nvPicPr>
          <p:cNvPr id="7" name="Picture 6">
            <a:extLst>
              <a:ext uri="{FF2B5EF4-FFF2-40B4-BE49-F238E27FC236}">
                <a16:creationId xmlns:a16="http://schemas.microsoft.com/office/drawing/2014/main" id="{DF58E79C-31DC-3641-D6F0-1A73FA1F71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11302698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7FA33B-B655-BF85-1BDC-C0E23662F3E5}"/>
              </a:ext>
            </a:extLst>
          </p:cNvPr>
          <p:cNvSpPr txBox="1"/>
          <p:nvPr/>
        </p:nvSpPr>
        <p:spPr>
          <a:xfrm>
            <a:off x="2174240" y="914400"/>
            <a:ext cx="2590800" cy="523220"/>
          </a:xfrm>
          <a:prstGeom prst="rect">
            <a:avLst/>
          </a:prstGeom>
          <a:noFill/>
        </p:spPr>
        <p:txBody>
          <a:bodyPr wrap="square" rtlCol="0">
            <a:spAutoFit/>
          </a:bodyPr>
          <a:lstStyle/>
          <a:p>
            <a:r>
              <a:rPr lang="en-IN" sz="2800" dirty="0">
                <a:highlight>
                  <a:srgbClr val="C0C0C0"/>
                </a:highlight>
                <a:latin typeface="Times New Roman" panose="02020603050405020304" pitchFamily="18" charset="0"/>
                <a:cs typeface="Times New Roman" panose="02020603050405020304" pitchFamily="18" charset="0"/>
              </a:rPr>
              <a:t>Code Snippets:</a:t>
            </a:r>
          </a:p>
        </p:txBody>
      </p:sp>
      <p:sp>
        <p:nvSpPr>
          <p:cNvPr id="9" name="Rectangle 8">
            <a:extLst>
              <a:ext uri="{FF2B5EF4-FFF2-40B4-BE49-F238E27FC236}">
                <a16:creationId xmlns:a16="http://schemas.microsoft.com/office/drawing/2014/main" id="{1D43B11F-0AE8-6E6D-F413-B53BF6FD9DC4}"/>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3" name="Picture 2">
            <a:extLst>
              <a:ext uri="{FF2B5EF4-FFF2-40B4-BE49-F238E27FC236}">
                <a16:creationId xmlns:a16="http://schemas.microsoft.com/office/drawing/2014/main" id="{3C333A84-4058-C832-63F0-4BB82D64D8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pic>
        <p:nvPicPr>
          <p:cNvPr id="5" name="Picture 4">
            <a:extLst>
              <a:ext uri="{FF2B5EF4-FFF2-40B4-BE49-F238E27FC236}">
                <a16:creationId xmlns:a16="http://schemas.microsoft.com/office/drawing/2014/main" id="{750FF0BD-6FA8-DC1F-4950-17446F9625AF}"/>
              </a:ext>
            </a:extLst>
          </p:cNvPr>
          <p:cNvPicPr>
            <a:picLocks noChangeAspect="1"/>
          </p:cNvPicPr>
          <p:nvPr/>
        </p:nvPicPr>
        <p:blipFill>
          <a:blip r:embed="rId3"/>
          <a:stretch>
            <a:fillRect/>
          </a:stretch>
        </p:blipFill>
        <p:spPr>
          <a:xfrm>
            <a:off x="5042658" y="129345"/>
            <a:ext cx="6029325" cy="5567335"/>
          </a:xfrm>
          <a:prstGeom prst="rect">
            <a:avLst/>
          </a:prstGeom>
        </p:spPr>
      </p:pic>
    </p:spTree>
    <p:extLst>
      <p:ext uri="{BB962C8B-B14F-4D97-AF65-F5344CB8AC3E}">
        <p14:creationId xmlns:p14="http://schemas.microsoft.com/office/powerpoint/2010/main" val="6854444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7FA33B-B655-BF85-1BDC-C0E23662F3E5}"/>
              </a:ext>
            </a:extLst>
          </p:cNvPr>
          <p:cNvSpPr txBox="1"/>
          <p:nvPr/>
        </p:nvSpPr>
        <p:spPr>
          <a:xfrm>
            <a:off x="2174240" y="914400"/>
            <a:ext cx="2729064" cy="523220"/>
          </a:xfrm>
          <a:prstGeom prst="rect">
            <a:avLst/>
          </a:prstGeom>
          <a:noFill/>
        </p:spPr>
        <p:txBody>
          <a:bodyPr wrap="square" rtlCol="0">
            <a:spAutoFit/>
          </a:bodyPr>
          <a:lstStyle/>
          <a:p>
            <a:r>
              <a:rPr lang="en-IN" sz="2800" dirty="0">
                <a:highlight>
                  <a:srgbClr val="C0C0C0"/>
                </a:highlight>
                <a:latin typeface="Times New Roman" panose="02020603050405020304" pitchFamily="18" charset="0"/>
                <a:cs typeface="Times New Roman" panose="02020603050405020304" pitchFamily="18" charset="0"/>
              </a:rPr>
              <a:t>Output:</a:t>
            </a:r>
          </a:p>
        </p:txBody>
      </p:sp>
      <p:sp>
        <p:nvSpPr>
          <p:cNvPr id="9" name="Rectangle 8">
            <a:extLst>
              <a:ext uri="{FF2B5EF4-FFF2-40B4-BE49-F238E27FC236}">
                <a16:creationId xmlns:a16="http://schemas.microsoft.com/office/drawing/2014/main" id="{1D43B11F-0AE8-6E6D-F413-B53BF6FD9DC4}"/>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3" name="Picture 2">
            <a:extLst>
              <a:ext uri="{FF2B5EF4-FFF2-40B4-BE49-F238E27FC236}">
                <a16:creationId xmlns:a16="http://schemas.microsoft.com/office/drawing/2014/main" id="{3C333A84-4058-C832-63F0-4BB82D64D8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pic>
        <p:nvPicPr>
          <p:cNvPr id="5" name="Picture 4">
            <a:extLst>
              <a:ext uri="{FF2B5EF4-FFF2-40B4-BE49-F238E27FC236}">
                <a16:creationId xmlns:a16="http://schemas.microsoft.com/office/drawing/2014/main" id="{E183B597-F7A6-65FB-AC78-6931A8C8DACB}"/>
              </a:ext>
            </a:extLst>
          </p:cNvPr>
          <p:cNvPicPr>
            <a:picLocks noChangeAspect="1"/>
          </p:cNvPicPr>
          <p:nvPr/>
        </p:nvPicPr>
        <p:blipFill>
          <a:blip r:embed="rId3"/>
          <a:stretch>
            <a:fillRect/>
          </a:stretch>
        </p:blipFill>
        <p:spPr>
          <a:xfrm>
            <a:off x="5570675" y="376031"/>
            <a:ext cx="5476875" cy="5257800"/>
          </a:xfrm>
          <a:prstGeom prst="rect">
            <a:avLst/>
          </a:prstGeom>
        </p:spPr>
      </p:pic>
    </p:spTree>
    <p:extLst>
      <p:ext uri="{BB962C8B-B14F-4D97-AF65-F5344CB8AC3E}">
        <p14:creationId xmlns:p14="http://schemas.microsoft.com/office/powerpoint/2010/main" val="4768633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180709C-BAD3-E11D-CAEF-EDCAA9110D5B}"/>
              </a:ext>
            </a:extLst>
          </p:cNvPr>
          <p:cNvSpPr/>
          <p:nvPr/>
        </p:nvSpPr>
        <p:spPr>
          <a:xfrm>
            <a:off x="2143803" y="831334"/>
            <a:ext cx="1611339" cy="584775"/>
          </a:xfrm>
          <a:prstGeom prst="rect">
            <a:avLst/>
          </a:prstGeom>
        </p:spPr>
        <p:txBody>
          <a:bodyPr wrap="none">
            <a:spAutoFit/>
          </a:bodyPr>
          <a:lstStyle/>
          <a:p>
            <a:r>
              <a:rPr lang="en-IN" sz="3200" dirty="0">
                <a:highlight>
                  <a:srgbClr val="C0C0C0"/>
                </a:highlight>
                <a:latin typeface="Times New Roman" panose="02020603050405020304" pitchFamily="18" charset="0"/>
                <a:cs typeface="Times New Roman" panose="02020603050405020304" pitchFamily="18" charset="0"/>
              </a:rPr>
              <a:t>Results :</a:t>
            </a:r>
          </a:p>
        </p:txBody>
      </p:sp>
      <p:sp>
        <p:nvSpPr>
          <p:cNvPr id="2" name="Rectangle 1">
            <a:extLst>
              <a:ext uri="{FF2B5EF4-FFF2-40B4-BE49-F238E27FC236}">
                <a16:creationId xmlns:a16="http://schemas.microsoft.com/office/drawing/2014/main" id="{185472AA-B1CD-4FFC-B40D-54BD661B5F75}"/>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3" name="Picture 2">
            <a:extLst>
              <a:ext uri="{FF2B5EF4-FFF2-40B4-BE49-F238E27FC236}">
                <a16:creationId xmlns:a16="http://schemas.microsoft.com/office/drawing/2014/main" id="{1723E4F8-81E2-990B-B2B9-80F7F049E7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pic>
        <p:nvPicPr>
          <p:cNvPr id="7" name="Picture 6">
            <a:extLst>
              <a:ext uri="{FF2B5EF4-FFF2-40B4-BE49-F238E27FC236}">
                <a16:creationId xmlns:a16="http://schemas.microsoft.com/office/drawing/2014/main" id="{431F883A-735F-C468-D929-51F295BD7D96}"/>
              </a:ext>
            </a:extLst>
          </p:cNvPr>
          <p:cNvPicPr>
            <a:picLocks noChangeAspect="1"/>
          </p:cNvPicPr>
          <p:nvPr/>
        </p:nvPicPr>
        <p:blipFill>
          <a:blip r:embed="rId3"/>
          <a:stretch>
            <a:fillRect/>
          </a:stretch>
        </p:blipFill>
        <p:spPr>
          <a:xfrm>
            <a:off x="174554" y="2037227"/>
            <a:ext cx="11195811" cy="3706073"/>
          </a:xfrm>
          <a:prstGeom prst="rect">
            <a:avLst/>
          </a:prstGeom>
        </p:spPr>
      </p:pic>
    </p:spTree>
    <p:extLst>
      <p:ext uri="{BB962C8B-B14F-4D97-AF65-F5344CB8AC3E}">
        <p14:creationId xmlns:p14="http://schemas.microsoft.com/office/powerpoint/2010/main" val="2210300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180709C-BAD3-E11D-CAEF-EDCAA9110D5B}"/>
              </a:ext>
            </a:extLst>
          </p:cNvPr>
          <p:cNvSpPr/>
          <p:nvPr/>
        </p:nvSpPr>
        <p:spPr>
          <a:xfrm>
            <a:off x="2143803" y="831334"/>
            <a:ext cx="1611339" cy="584775"/>
          </a:xfrm>
          <a:prstGeom prst="rect">
            <a:avLst/>
          </a:prstGeom>
        </p:spPr>
        <p:txBody>
          <a:bodyPr wrap="none">
            <a:spAutoFit/>
          </a:bodyPr>
          <a:lstStyle/>
          <a:p>
            <a:r>
              <a:rPr lang="en-IN" sz="3200" dirty="0">
                <a:highlight>
                  <a:srgbClr val="C0C0C0"/>
                </a:highlight>
                <a:latin typeface="Times New Roman" panose="02020603050405020304" pitchFamily="18" charset="0"/>
                <a:cs typeface="Times New Roman" panose="02020603050405020304" pitchFamily="18" charset="0"/>
              </a:rPr>
              <a:t>Results :</a:t>
            </a:r>
          </a:p>
        </p:txBody>
      </p:sp>
      <p:sp>
        <p:nvSpPr>
          <p:cNvPr id="2" name="Rectangle 1">
            <a:extLst>
              <a:ext uri="{FF2B5EF4-FFF2-40B4-BE49-F238E27FC236}">
                <a16:creationId xmlns:a16="http://schemas.microsoft.com/office/drawing/2014/main" id="{185472AA-B1CD-4FFC-B40D-54BD661B5F75}"/>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3" name="Picture 2">
            <a:extLst>
              <a:ext uri="{FF2B5EF4-FFF2-40B4-BE49-F238E27FC236}">
                <a16:creationId xmlns:a16="http://schemas.microsoft.com/office/drawing/2014/main" id="{1723E4F8-81E2-990B-B2B9-80F7F049E7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pic>
        <p:nvPicPr>
          <p:cNvPr id="6" name="Picture 5">
            <a:extLst>
              <a:ext uri="{FF2B5EF4-FFF2-40B4-BE49-F238E27FC236}">
                <a16:creationId xmlns:a16="http://schemas.microsoft.com/office/drawing/2014/main" id="{4506C6A6-67B5-AB21-9BB6-C2E8E5BF167B}"/>
              </a:ext>
            </a:extLst>
          </p:cNvPr>
          <p:cNvPicPr>
            <a:picLocks noChangeAspect="1"/>
          </p:cNvPicPr>
          <p:nvPr/>
        </p:nvPicPr>
        <p:blipFill>
          <a:blip r:embed="rId3"/>
          <a:stretch>
            <a:fillRect/>
          </a:stretch>
        </p:blipFill>
        <p:spPr>
          <a:xfrm>
            <a:off x="328612" y="2562225"/>
            <a:ext cx="11534775" cy="1733550"/>
          </a:xfrm>
          <a:prstGeom prst="rect">
            <a:avLst/>
          </a:prstGeom>
        </p:spPr>
      </p:pic>
    </p:spTree>
    <p:extLst>
      <p:ext uri="{BB962C8B-B14F-4D97-AF65-F5344CB8AC3E}">
        <p14:creationId xmlns:p14="http://schemas.microsoft.com/office/powerpoint/2010/main" val="13959557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180709C-BAD3-E11D-CAEF-EDCAA9110D5B}"/>
              </a:ext>
            </a:extLst>
          </p:cNvPr>
          <p:cNvSpPr/>
          <p:nvPr/>
        </p:nvSpPr>
        <p:spPr>
          <a:xfrm>
            <a:off x="2143803" y="831334"/>
            <a:ext cx="1611339" cy="584775"/>
          </a:xfrm>
          <a:prstGeom prst="rect">
            <a:avLst/>
          </a:prstGeom>
        </p:spPr>
        <p:txBody>
          <a:bodyPr wrap="none">
            <a:spAutoFit/>
          </a:bodyPr>
          <a:lstStyle/>
          <a:p>
            <a:r>
              <a:rPr lang="en-IN" sz="3200" dirty="0">
                <a:highlight>
                  <a:srgbClr val="C0C0C0"/>
                </a:highlight>
                <a:latin typeface="Times New Roman" panose="02020603050405020304" pitchFamily="18" charset="0"/>
                <a:cs typeface="Times New Roman" panose="02020603050405020304" pitchFamily="18" charset="0"/>
              </a:rPr>
              <a:t>Results :</a:t>
            </a:r>
          </a:p>
        </p:txBody>
      </p:sp>
      <p:sp>
        <p:nvSpPr>
          <p:cNvPr id="2" name="Rectangle 1">
            <a:extLst>
              <a:ext uri="{FF2B5EF4-FFF2-40B4-BE49-F238E27FC236}">
                <a16:creationId xmlns:a16="http://schemas.microsoft.com/office/drawing/2014/main" id="{185472AA-B1CD-4FFC-B40D-54BD661B5F75}"/>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3" name="Picture 2">
            <a:extLst>
              <a:ext uri="{FF2B5EF4-FFF2-40B4-BE49-F238E27FC236}">
                <a16:creationId xmlns:a16="http://schemas.microsoft.com/office/drawing/2014/main" id="{1723E4F8-81E2-990B-B2B9-80F7F049E7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pic>
        <p:nvPicPr>
          <p:cNvPr id="7" name="Picture 6">
            <a:extLst>
              <a:ext uri="{FF2B5EF4-FFF2-40B4-BE49-F238E27FC236}">
                <a16:creationId xmlns:a16="http://schemas.microsoft.com/office/drawing/2014/main" id="{8766E85C-73FB-D8E3-A23F-3274CDCDE639}"/>
              </a:ext>
            </a:extLst>
          </p:cNvPr>
          <p:cNvPicPr>
            <a:picLocks noChangeAspect="1"/>
          </p:cNvPicPr>
          <p:nvPr/>
        </p:nvPicPr>
        <p:blipFill>
          <a:blip r:embed="rId3"/>
          <a:stretch>
            <a:fillRect/>
          </a:stretch>
        </p:blipFill>
        <p:spPr>
          <a:xfrm>
            <a:off x="647078" y="2195314"/>
            <a:ext cx="10182225" cy="2990850"/>
          </a:xfrm>
          <a:prstGeom prst="rect">
            <a:avLst/>
          </a:prstGeom>
        </p:spPr>
      </p:pic>
    </p:spTree>
    <p:extLst>
      <p:ext uri="{BB962C8B-B14F-4D97-AF65-F5344CB8AC3E}">
        <p14:creationId xmlns:p14="http://schemas.microsoft.com/office/powerpoint/2010/main" val="22142378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180709C-BAD3-E11D-CAEF-EDCAA9110D5B}"/>
              </a:ext>
            </a:extLst>
          </p:cNvPr>
          <p:cNvSpPr/>
          <p:nvPr/>
        </p:nvSpPr>
        <p:spPr>
          <a:xfrm>
            <a:off x="2143803" y="831334"/>
            <a:ext cx="1611339" cy="584775"/>
          </a:xfrm>
          <a:prstGeom prst="rect">
            <a:avLst/>
          </a:prstGeom>
        </p:spPr>
        <p:txBody>
          <a:bodyPr wrap="none">
            <a:spAutoFit/>
          </a:bodyPr>
          <a:lstStyle/>
          <a:p>
            <a:r>
              <a:rPr lang="en-IN" sz="3200" dirty="0">
                <a:highlight>
                  <a:srgbClr val="C0C0C0"/>
                </a:highlight>
                <a:latin typeface="Times New Roman" panose="02020603050405020304" pitchFamily="18" charset="0"/>
                <a:cs typeface="Times New Roman" panose="02020603050405020304" pitchFamily="18" charset="0"/>
              </a:rPr>
              <a:t>Results :</a:t>
            </a:r>
          </a:p>
        </p:txBody>
      </p:sp>
      <p:sp>
        <p:nvSpPr>
          <p:cNvPr id="2" name="Rectangle 1">
            <a:extLst>
              <a:ext uri="{FF2B5EF4-FFF2-40B4-BE49-F238E27FC236}">
                <a16:creationId xmlns:a16="http://schemas.microsoft.com/office/drawing/2014/main" id="{185472AA-B1CD-4FFC-B40D-54BD661B5F75}"/>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3" name="Picture 2">
            <a:extLst>
              <a:ext uri="{FF2B5EF4-FFF2-40B4-BE49-F238E27FC236}">
                <a16:creationId xmlns:a16="http://schemas.microsoft.com/office/drawing/2014/main" id="{1723E4F8-81E2-990B-B2B9-80F7F049E7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pic>
        <p:nvPicPr>
          <p:cNvPr id="6" name="Picture 5">
            <a:extLst>
              <a:ext uri="{FF2B5EF4-FFF2-40B4-BE49-F238E27FC236}">
                <a16:creationId xmlns:a16="http://schemas.microsoft.com/office/drawing/2014/main" id="{0399DD65-9776-0961-5EE2-8B38D5A6E7B1}"/>
              </a:ext>
            </a:extLst>
          </p:cNvPr>
          <p:cNvPicPr>
            <a:picLocks noChangeAspect="1"/>
          </p:cNvPicPr>
          <p:nvPr/>
        </p:nvPicPr>
        <p:blipFill>
          <a:blip r:embed="rId3"/>
          <a:stretch>
            <a:fillRect/>
          </a:stretch>
        </p:blipFill>
        <p:spPr>
          <a:xfrm>
            <a:off x="4131985" y="993913"/>
            <a:ext cx="6657975" cy="4465983"/>
          </a:xfrm>
          <a:prstGeom prst="rect">
            <a:avLst/>
          </a:prstGeom>
        </p:spPr>
      </p:pic>
    </p:spTree>
    <p:extLst>
      <p:ext uri="{BB962C8B-B14F-4D97-AF65-F5344CB8AC3E}">
        <p14:creationId xmlns:p14="http://schemas.microsoft.com/office/powerpoint/2010/main" val="1129072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D7B0BA-49C9-2D26-6118-E2B274887993}"/>
              </a:ext>
            </a:extLst>
          </p:cNvPr>
          <p:cNvSpPr txBox="1"/>
          <p:nvPr/>
        </p:nvSpPr>
        <p:spPr>
          <a:xfrm>
            <a:off x="2119968" y="1008804"/>
            <a:ext cx="1716925" cy="430887"/>
          </a:xfrm>
          <a:prstGeom prst="rect">
            <a:avLst/>
          </a:prstGeom>
          <a:solidFill>
            <a:schemeClr val="bg2"/>
          </a:solidFill>
        </p:spPr>
        <p:txBody>
          <a:bodyPr wrap="square" rtlCol="0">
            <a:spAutoFit/>
          </a:bodyPr>
          <a:lstStyle/>
          <a:p>
            <a:r>
              <a:rPr lang="en-IN" sz="22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ABSTRACT</a:t>
            </a:r>
            <a:endParaRPr lang="en-IN" sz="22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9C1C9A3-C02D-041D-79A8-0D81B1E1B9F1}"/>
              </a:ext>
            </a:extLst>
          </p:cNvPr>
          <p:cNvSpPr txBox="1"/>
          <p:nvPr/>
        </p:nvSpPr>
        <p:spPr>
          <a:xfrm>
            <a:off x="439270" y="2359849"/>
            <a:ext cx="11209391" cy="3033786"/>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The exponential growth of digital information necessitates efficient methods to condense lengthy texts into manageable summaries. This project explores the application of GPT models for text summarization, aiming to develop an automated tool that generates concise, coherent, and informative summaries. Key challenges include information retention, coherence, generalization and scalability. The project involves building a Streamlit-based web application that allows users to input text or upload PDFs, choose summarization styles, and get high-quality summaries. The system also provides interactive querying, enhancing information accessibility and usability.</a:t>
            </a:r>
          </a:p>
        </p:txBody>
      </p:sp>
      <p:sp>
        <p:nvSpPr>
          <p:cNvPr id="4" name="Rectangle 3">
            <a:extLst>
              <a:ext uri="{FF2B5EF4-FFF2-40B4-BE49-F238E27FC236}">
                <a16:creationId xmlns:a16="http://schemas.microsoft.com/office/drawing/2014/main" id="{451D18DF-801D-E548-7E84-8E7FA8259551}"/>
              </a:ext>
            </a:extLst>
          </p:cNvPr>
          <p:cNvSpPr/>
          <p:nvPr/>
        </p:nvSpPr>
        <p:spPr>
          <a:xfrm>
            <a:off x="107576" y="6033247"/>
            <a:ext cx="4509248"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3CB0CFA9-955C-66FD-4D5F-DF0E50CB1CAD}"/>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6" name="Picture 5">
            <a:extLst>
              <a:ext uri="{FF2B5EF4-FFF2-40B4-BE49-F238E27FC236}">
                <a16:creationId xmlns:a16="http://schemas.microsoft.com/office/drawing/2014/main" id="{4BE6C13C-956A-F533-6981-09EA9E62E8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13345139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180709C-BAD3-E11D-CAEF-EDCAA9110D5B}"/>
              </a:ext>
            </a:extLst>
          </p:cNvPr>
          <p:cNvSpPr/>
          <p:nvPr/>
        </p:nvSpPr>
        <p:spPr>
          <a:xfrm>
            <a:off x="2143803" y="831334"/>
            <a:ext cx="1611339" cy="584775"/>
          </a:xfrm>
          <a:prstGeom prst="rect">
            <a:avLst/>
          </a:prstGeom>
        </p:spPr>
        <p:txBody>
          <a:bodyPr wrap="none">
            <a:spAutoFit/>
          </a:bodyPr>
          <a:lstStyle/>
          <a:p>
            <a:r>
              <a:rPr lang="en-IN" sz="3200" dirty="0">
                <a:highlight>
                  <a:srgbClr val="C0C0C0"/>
                </a:highlight>
                <a:latin typeface="Times New Roman" panose="02020603050405020304" pitchFamily="18" charset="0"/>
                <a:cs typeface="Times New Roman" panose="02020603050405020304" pitchFamily="18" charset="0"/>
              </a:rPr>
              <a:t>Results :</a:t>
            </a:r>
          </a:p>
        </p:txBody>
      </p:sp>
      <p:sp>
        <p:nvSpPr>
          <p:cNvPr id="2" name="Rectangle 1">
            <a:extLst>
              <a:ext uri="{FF2B5EF4-FFF2-40B4-BE49-F238E27FC236}">
                <a16:creationId xmlns:a16="http://schemas.microsoft.com/office/drawing/2014/main" id="{185472AA-B1CD-4FFC-B40D-54BD661B5F75}"/>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3" name="Picture 2">
            <a:extLst>
              <a:ext uri="{FF2B5EF4-FFF2-40B4-BE49-F238E27FC236}">
                <a16:creationId xmlns:a16="http://schemas.microsoft.com/office/drawing/2014/main" id="{1723E4F8-81E2-990B-B2B9-80F7F049E7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pic>
        <p:nvPicPr>
          <p:cNvPr id="7" name="Picture 6">
            <a:extLst>
              <a:ext uri="{FF2B5EF4-FFF2-40B4-BE49-F238E27FC236}">
                <a16:creationId xmlns:a16="http://schemas.microsoft.com/office/drawing/2014/main" id="{F8D3680D-DCF6-6959-7EA2-1CFF9EE353BA}"/>
              </a:ext>
            </a:extLst>
          </p:cNvPr>
          <p:cNvPicPr>
            <a:picLocks noChangeAspect="1"/>
          </p:cNvPicPr>
          <p:nvPr/>
        </p:nvPicPr>
        <p:blipFill>
          <a:blip r:embed="rId3"/>
          <a:stretch>
            <a:fillRect/>
          </a:stretch>
        </p:blipFill>
        <p:spPr>
          <a:xfrm>
            <a:off x="173447" y="2438401"/>
            <a:ext cx="11601450" cy="2676938"/>
          </a:xfrm>
          <a:prstGeom prst="rect">
            <a:avLst/>
          </a:prstGeom>
        </p:spPr>
      </p:pic>
    </p:spTree>
    <p:extLst>
      <p:ext uri="{BB962C8B-B14F-4D97-AF65-F5344CB8AC3E}">
        <p14:creationId xmlns:p14="http://schemas.microsoft.com/office/powerpoint/2010/main" val="38565692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2348753" y="1068675"/>
            <a:ext cx="1963271" cy="507831"/>
          </a:xfrm>
          <a:prstGeom prst="rect">
            <a:avLst/>
          </a:prstGeom>
          <a:solidFill>
            <a:schemeClr val="bg2"/>
          </a:solidFill>
        </p:spPr>
        <p:txBody>
          <a:bodyPr wrap="square" rtlCol="0">
            <a:spAutoFit/>
          </a:bodyPr>
          <a:lstStyle/>
          <a:p>
            <a:r>
              <a:rPr lang="en-US" sz="27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Applications</a:t>
            </a:r>
            <a:endParaRPr lang="en-IN" sz="27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AACC9A52-9723-585A-D581-F53DF7F22C49}"/>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FE3B8B22-D3F3-4A68-4631-4B1BEAE1E470}"/>
              </a:ext>
            </a:extLst>
          </p:cNvPr>
          <p:cNvSpPr txBox="1"/>
          <p:nvPr/>
        </p:nvSpPr>
        <p:spPr>
          <a:xfrm>
            <a:off x="1111622" y="2459504"/>
            <a:ext cx="9968753" cy="2785378"/>
          </a:xfrm>
          <a:prstGeom prst="rect">
            <a:avLst/>
          </a:prstGeom>
          <a:noFill/>
        </p:spPr>
        <p:txBody>
          <a:bodyPr wrap="square">
            <a:spAutoFit/>
          </a:bodyPr>
          <a:lstStyle/>
          <a:p>
            <a:pPr marL="342900" indent="-342900" algn="l">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News Summarization</a:t>
            </a:r>
          </a:p>
          <a:p>
            <a:pPr marL="342900" indent="-342900" algn="l">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Research Paper Summarization</a:t>
            </a:r>
          </a:p>
          <a:p>
            <a:pPr marL="342900" indent="-342900" algn="l">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Business Intelligence</a:t>
            </a:r>
          </a:p>
          <a:p>
            <a:pPr marL="342900" indent="-342900" algn="l">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Customer Support</a:t>
            </a:r>
          </a:p>
          <a:p>
            <a:pPr marL="342900" indent="-342900" algn="l">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Educational Tools</a:t>
            </a:r>
          </a:p>
          <a:p>
            <a:pPr marL="342900" indent="-342900" algn="l">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Content Aggregation</a:t>
            </a:r>
          </a:p>
          <a:p>
            <a:pPr algn="l"/>
            <a:endParaRPr lang="en-IN" sz="25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27FCD9C-47F1-CA02-D24C-16F85A736CD6}"/>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6" name="Picture 5">
            <a:extLst>
              <a:ext uri="{FF2B5EF4-FFF2-40B4-BE49-F238E27FC236}">
                <a16:creationId xmlns:a16="http://schemas.microsoft.com/office/drawing/2014/main" id="{E071ED80-A97A-0F34-2D87-572ABB923F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28340287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2348753" y="1068675"/>
            <a:ext cx="1963271" cy="523220"/>
          </a:xfrm>
          <a:prstGeom prst="rect">
            <a:avLst/>
          </a:prstGeom>
          <a:solidFill>
            <a:schemeClr val="bg2"/>
          </a:solidFill>
        </p:spPr>
        <p:txBody>
          <a:bodyPr wrap="square" rtlCol="0">
            <a:spAutoFit/>
          </a:bodyPr>
          <a:lstStyle/>
          <a:p>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endParaRPr lang="en-IN"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AACC9A52-9723-585A-D581-F53DF7F22C49}"/>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FE3B8B22-D3F3-4A68-4631-4B1BEAE1E470}"/>
              </a:ext>
            </a:extLst>
          </p:cNvPr>
          <p:cNvSpPr txBox="1"/>
          <p:nvPr/>
        </p:nvSpPr>
        <p:spPr>
          <a:xfrm>
            <a:off x="1111622" y="2459504"/>
            <a:ext cx="9968753" cy="2785378"/>
          </a:xfrm>
          <a:prstGeom prst="rect">
            <a:avLst/>
          </a:prstGeom>
          <a:noFill/>
        </p:spPr>
        <p:txBody>
          <a:bodyPr wrap="square">
            <a:spAutoFit/>
          </a:bodyPr>
          <a:lstStyle/>
          <a:p>
            <a:pPr algn="just"/>
            <a:r>
              <a:rPr lang="en-US" sz="2500" dirty="0">
                <a:latin typeface="Times New Roman" panose="02020603050405020304" pitchFamily="18" charset="0"/>
                <a:cs typeface="Times New Roman" panose="02020603050405020304" pitchFamily="18" charset="0"/>
              </a:rPr>
              <a:t>The "Text Summarization Using GPT Models" project successfully demonstrates the use of generative AI to automate text summarization. The developed tool offers multiple summarization styles, ensures high-quality output, and handles various text types. The user-friendly interface allows easy interaction, making the tool accessible to a wide range of users. By providing concise and coherent summaries, the project significantly enhances information processing and accessibility.</a:t>
            </a:r>
            <a:endParaRPr lang="en-IN" sz="25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27FCD9C-47F1-CA02-D24C-16F85A736CD6}"/>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6" name="Picture 5">
            <a:extLst>
              <a:ext uri="{FF2B5EF4-FFF2-40B4-BE49-F238E27FC236}">
                <a16:creationId xmlns:a16="http://schemas.microsoft.com/office/drawing/2014/main" id="{E071ED80-A97A-0F34-2D87-572ABB923F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24175045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180709C-BAD3-E11D-CAEF-EDCAA9110D5B}"/>
              </a:ext>
            </a:extLst>
          </p:cNvPr>
          <p:cNvSpPr/>
          <p:nvPr/>
        </p:nvSpPr>
        <p:spPr>
          <a:xfrm>
            <a:off x="4653538" y="721327"/>
            <a:ext cx="5245835" cy="477054"/>
          </a:xfrm>
          <a:prstGeom prst="rect">
            <a:avLst/>
          </a:prstGeom>
        </p:spPr>
        <p:txBody>
          <a:bodyPr wrap="square">
            <a:spAutoFit/>
          </a:bodyPr>
          <a:lstStyle/>
          <a:p>
            <a:r>
              <a:rPr lang="en-IN" sz="2500" dirty="0">
                <a:highlight>
                  <a:srgbClr val="C0C0C0"/>
                </a:highlight>
                <a:latin typeface="Times New Roman" panose="02020603050405020304" pitchFamily="18" charset="0"/>
                <a:cs typeface="Times New Roman" panose="02020603050405020304" pitchFamily="18" charset="0"/>
              </a:rPr>
              <a:t>FUTURE ENHANCEMENT</a:t>
            </a:r>
          </a:p>
        </p:txBody>
      </p:sp>
      <p:sp>
        <p:nvSpPr>
          <p:cNvPr id="2" name="Rectangle 1">
            <a:extLst>
              <a:ext uri="{FF2B5EF4-FFF2-40B4-BE49-F238E27FC236}">
                <a16:creationId xmlns:a16="http://schemas.microsoft.com/office/drawing/2014/main" id="{185472AA-B1CD-4FFC-B40D-54BD661B5F75}"/>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3" name="Picture 2">
            <a:extLst>
              <a:ext uri="{FF2B5EF4-FFF2-40B4-BE49-F238E27FC236}">
                <a16:creationId xmlns:a16="http://schemas.microsoft.com/office/drawing/2014/main" id="{1723E4F8-81E2-990B-B2B9-80F7F049E7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129345"/>
            <a:ext cx="1930400" cy="1917700"/>
          </a:xfrm>
          <a:prstGeom prst="rect">
            <a:avLst/>
          </a:prstGeom>
        </p:spPr>
      </p:pic>
      <p:sp>
        <p:nvSpPr>
          <p:cNvPr id="7" name="TextBox 6">
            <a:extLst>
              <a:ext uri="{FF2B5EF4-FFF2-40B4-BE49-F238E27FC236}">
                <a16:creationId xmlns:a16="http://schemas.microsoft.com/office/drawing/2014/main" id="{ECA68D38-9B61-FF1C-7BDA-7BEBD81BDDB1}"/>
              </a:ext>
            </a:extLst>
          </p:cNvPr>
          <p:cNvSpPr txBox="1"/>
          <p:nvPr/>
        </p:nvSpPr>
        <p:spPr>
          <a:xfrm>
            <a:off x="1134782" y="2299255"/>
            <a:ext cx="9690588" cy="3016210"/>
          </a:xfrm>
          <a:prstGeom prst="rect">
            <a:avLst/>
          </a:prstGeom>
          <a:noFill/>
        </p:spPr>
        <p:txBody>
          <a:bodyPr wrap="square">
            <a:spAutoFit/>
          </a:bodyPr>
          <a:lstStyle/>
          <a:p>
            <a:pPr algn="just"/>
            <a:r>
              <a:rPr lang="en-US" sz="1900" dirty="0">
                <a:latin typeface="Times New Roman" panose="02020603050405020304" pitchFamily="18" charset="0"/>
                <a:cs typeface="Times New Roman" panose="02020603050405020304" pitchFamily="18" charset="0"/>
              </a:rPr>
              <a:t>Improve model accuracy by continuously refine the model to enhance summary quality and accuracy. Expand summarization styles by introducing additional summarization styles to cater to diverse user needs. Multilingual support extend the tool's capabilities to handle texts in multiple languages. Advanced querying features which develop more sophisticated interactive querying features for deeper content insights. Integration with other platforms which Integrate the summarization tool with other platforms and applications for wider use. User feedback mechanism by Implementing a feedback mechanism to gather user inputs for continuous improvement. Real-time summarization which enhance the tool to provide real-time summarization for streaming data. Mobile application development which develop a mobile version of the application for on-the-go summarization.</a:t>
            </a:r>
          </a:p>
        </p:txBody>
      </p:sp>
    </p:spTree>
    <p:extLst>
      <p:ext uri="{BB962C8B-B14F-4D97-AF65-F5344CB8AC3E}">
        <p14:creationId xmlns:p14="http://schemas.microsoft.com/office/powerpoint/2010/main" val="37717250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1694BB-8285-4F20-C97C-4AE07144545C}"/>
              </a:ext>
            </a:extLst>
          </p:cNvPr>
          <p:cNvSpPr txBox="1"/>
          <p:nvPr/>
        </p:nvSpPr>
        <p:spPr>
          <a:xfrm>
            <a:off x="2057401" y="1001668"/>
            <a:ext cx="1819834" cy="523220"/>
          </a:xfrm>
          <a:prstGeom prst="rect">
            <a:avLst/>
          </a:prstGeom>
          <a:solidFill>
            <a:schemeClr val="bg2"/>
          </a:solidFill>
        </p:spPr>
        <p:txBody>
          <a:bodyPr wrap="square" rtlCol="0">
            <a:spAutoFit/>
          </a:bodyPr>
          <a:lstStyle/>
          <a:p>
            <a:r>
              <a:rPr lang="en-IN"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References</a:t>
            </a:r>
            <a:endParaRPr lang="en-IN" sz="28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ECFC3703-ADC1-38FB-7419-1CD364238134}"/>
              </a:ext>
            </a:extLst>
          </p:cNvPr>
          <p:cNvSpPr/>
          <p:nvPr/>
        </p:nvSpPr>
        <p:spPr>
          <a:xfrm>
            <a:off x="80682" y="5979459"/>
            <a:ext cx="4536142" cy="72614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D76AD31A-FF6D-7C05-8D09-FDBD6DD6EF34}"/>
              </a:ext>
            </a:extLst>
          </p:cNvPr>
          <p:cNvSpPr txBox="1"/>
          <p:nvPr/>
        </p:nvSpPr>
        <p:spPr>
          <a:xfrm>
            <a:off x="275235" y="1966335"/>
            <a:ext cx="11483789" cy="3477875"/>
          </a:xfrm>
          <a:prstGeom prst="rect">
            <a:avLst/>
          </a:prstGeom>
          <a:noFill/>
        </p:spPr>
        <p:txBody>
          <a:bodyPr wrap="square" rtlCol="0">
            <a:spAutoFit/>
          </a:bodyPr>
          <a:lstStyle/>
          <a:p>
            <a:pPr algn="just"/>
            <a:r>
              <a:rPr lang="en-IN" sz="2000" dirty="0">
                <a:latin typeface="Times New Roman" panose="02020603050405020304" pitchFamily="18" charset="0"/>
                <a:cs typeface="Times New Roman" panose="02020603050405020304" pitchFamily="18" charset="0"/>
              </a:rPr>
              <a:t>[1]Radford, A., Narasimhan, K., Salimans, T., &amp; Sutskever, I. (2018). Improving Language Understanding by Generative Pre-Training. OpenAI.</a:t>
            </a:r>
          </a:p>
          <a:p>
            <a:pPr algn="just"/>
            <a:r>
              <a:rPr lang="en-IN" sz="2000" dirty="0">
                <a:latin typeface="Times New Roman" panose="02020603050405020304" pitchFamily="18" charset="0"/>
                <a:cs typeface="Times New Roman" panose="02020603050405020304" pitchFamily="18" charset="0"/>
              </a:rPr>
              <a:t>[2]Brown, T., Mann, B., Ryder, N., Subbiah, M., Kaplan, J., Dhariwal, P., ... &amp; Amodei, D. (2020). Language Models are Few-Shot Learners. Advances in Neural Information Processing Systems (NeurIPS 2020).</a:t>
            </a:r>
          </a:p>
          <a:p>
            <a:pPr algn="just"/>
            <a:r>
              <a:rPr lang="en-IN" sz="2000" dirty="0">
                <a:latin typeface="Times New Roman" panose="02020603050405020304" pitchFamily="18" charset="0"/>
                <a:cs typeface="Times New Roman" panose="02020603050405020304" pitchFamily="18" charset="0"/>
              </a:rPr>
              <a:t>[3]Lin, C.-Y. (2004). ROUGE: A Package for Automatic Evaluation of Summaries. Proceedings of the ACL-04 Workshop, 74–81.</a:t>
            </a:r>
          </a:p>
          <a:p>
            <a:pPr algn="just"/>
            <a:r>
              <a:rPr lang="en-IN" sz="2000" dirty="0">
                <a:latin typeface="Times New Roman" panose="02020603050405020304" pitchFamily="18" charset="0"/>
                <a:cs typeface="Times New Roman" panose="02020603050405020304" pitchFamily="18" charset="0"/>
              </a:rPr>
              <a:t>[4]Wolf, T., Debut, L., Sanh, V., Chaumond, J., Delangue, C., Moi, A., ... &amp; Rush, A. M. (2020). Transformers: State-of-the-Art Natural Language Processing. Proceedings of the 2020 Conference on Empirical Methods in Natural Language Processing: System Demonstrations.</a:t>
            </a:r>
          </a:p>
          <a:p>
            <a:pPr algn="just"/>
            <a:r>
              <a:rPr lang="en-IN" sz="2000" dirty="0">
                <a:latin typeface="Times New Roman" panose="02020603050405020304" pitchFamily="18" charset="0"/>
                <a:cs typeface="Times New Roman" panose="02020603050405020304" pitchFamily="18" charset="0"/>
              </a:rPr>
              <a:t>[5]Vaswani, A., Shazeer, N., Parmar, N., Uszkoreit, J., Jones, L., Gomez, A. N., ... &amp; Polosukhin, I. (2017). Attention is All You Need. Advances in Neural Information Processing Systems, 5998-6008.</a:t>
            </a:r>
          </a:p>
        </p:txBody>
      </p:sp>
      <p:sp>
        <p:nvSpPr>
          <p:cNvPr id="5" name="Rectangle 4">
            <a:extLst>
              <a:ext uri="{FF2B5EF4-FFF2-40B4-BE49-F238E27FC236}">
                <a16:creationId xmlns:a16="http://schemas.microsoft.com/office/drawing/2014/main" id="{67F3DF03-AF59-06E0-30B1-273F0CE988BC}"/>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6" name="Picture 5">
            <a:extLst>
              <a:ext uri="{FF2B5EF4-FFF2-40B4-BE49-F238E27FC236}">
                <a16:creationId xmlns:a16="http://schemas.microsoft.com/office/drawing/2014/main" id="{C534F376-EFA0-BCED-33B9-CF227E249D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19285172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DCDE52-4716-C122-F46F-1ABFAFD865E2}"/>
              </a:ext>
            </a:extLst>
          </p:cNvPr>
          <p:cNvSpPr/>
          <p:nvPr/>
        </p:nvSpPr>
        <p:spPr>
          <a:xfrm>
            <a:off x="89647" y="6006353"/>
            <a:ext cx="4509247"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8CA3C6D3-8B26-CCB1-240C-B2A720D1648E}"/>
              </a:ext>
            </a:extLst>
          </p:cNvPr>
          <p:cNvSpPr txBox="1"/>
          <p:nvPr/>
        </p:nvSpPr>
        <p:spPr>
          <a:xfrm>
            <a:off x="3666564" y="2626659"/>
            <a:ext cx="5593977" cy="1015663"/>
          </a:xfrm>
          <a:prstGeom prst="rect">
            <a:avLst/>
          </a:prstGeom>
          <a:noFill/>
        </p:spPr>
        <p:txBody>
          <a:bodyPr wrap="square" rtlCol="0">
            <a:spAutoFit/>
          </a:bodyPr>
          <a:lstStyle/>
          <a:p>
            <a:r>
              <a:rPr lang="en-IN" sz="6000" dirty="0">
                <a:latin typeface="Sitka Subheading" pitchFamily="2" charset="0"/>
              </a:rPr>
              <a:t>THANK YOU</a:t>
            </a:r>
          </a:p>
        </p:txBody>
      </p:sp>
      <p:sp>
        <p:nvSpPr>
          <p:cNvPr id="4" name="Rectangle 3">
            <a:extLst>
              <a:ext uri="{FF2B5EF4-FFF2-40B4-BE49-F238E27FC236}">
                <a16:creationId xmlns:a16="http://schemas.microsoft.com/office/drawing/2014/main" id="{008A89C9-3F04-59A9-9730-D0243AE130E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5" name="Picture 4">
            <a:extLst>
              <a:ext uri="{FF2B5EF4-FFF2-40B4-BE49-F238E27FC236}">
                <a16:creationId xmlns:a16="http://schemas.microsoft.com/office/drawing/2014/main" id="{AA4CA434-7B85-A062-D113-97C6D01C28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989539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8D18A09-4593-BB11-AB94-965C6D541E33}"/>
              </a:ext>
            </a:extLst>
          </p:cNvPr>
          <p:cNvSpPr txBox="1"/>
          <p:nvPr/>
        </p:nvSpPr>
        <p:spPr>
          <a:xfrm>
            <a:off x="2380129" y="1097301"/>
            <a:ext cx="2116400" cy="384721"/>
          </a:xfrm>
          <a:prstGeom prst="rect">
            <a:avLst/>
          </a:prstGeom>
          <a:solidFill>
            <a:schemeClr val="bg2"/>
          </a:solidFill>
        </p:spPr>
        <p:txBody>
          <a:bodyPr wrap="square" rtlCol="0">
            <a:spAutoFit/>
          </a:bodyPr>
          <a:lstStyle/>
          <a:p>
            <a:r>
              <a:rPr lang="en-IN" sz="19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INTRODUCTION</a:t>
            </a:r>
          </a:p>
        </p:txBody>
      </p:sp>
      <p:sp>
        <p:nvSpPr>
          <p:cNvPr id="5" name="TextBox 4">
            <a:extLst>
              <a:ext uri="{FF2B5EF4-FFF2-40B4-BE49-F238E27FC236}">
                <a16:creationId xmlns:a16="http://schemas.microsoft.com/office/drawing/2014/main" id="{4588D6EF-A1D6-0CBF-8B67-AC213600C998}"/>
              </a:ext>
            </a:extLst>
          </p:cNvPr>
          <p:cNvSpPr txBox="1"/>
          <p:nvPr/>
        </p:nvSpPr>
        <p:spPr>
          <a:xfrm>
            <a:off x="217713" y="2113663"/>
            <a:ext cx="11875675" cy="2862322"/>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The "Text Summarization Using GPT Models" project leverages advanced generative AI to automate the process of summarizing lengthy texts into concise and informative summaries. With the increasing volume of digital information, this tool aims to enhance information accessibility and usability by extracting key information from extensive documents. The project utilizes GPT models, known for their ability to generate human-like text, ensuring that the summaries are coherent and informative. The advancement of machine learning and NLP, particularly with the advent of Generative Pre-trained Transformers (GPT), has revolutionized text summarization. GPT models, developed by OpenAI, have demonstrated remarkable capabilities in understanding and generating human-like text. These models leverage vast amounts of data and sophisticated neural network architectures to generate coherent, contextually relevant, and concise summaries.</a:t>
            </a:r>
          </a:p>
        </p:txBody>
      </p:sp>
      <p:sp>
        <p:nvSpPr>
          <p:cNvPr id="3" name="Rectangle 2">
            <a:extLst>
              <a:ext uri="{FF2B5EF4-FFF2-40B4-BE49-F238E27FC236}">
                <a16:creationId xmlns:a16="http://schemas.microsoft.com/office/drawing/2014/main" id="{8C62DCFD-4AB7-B1A2-FE2D-97DA6552AA1A}"/>
              </a:ext>
            </a:extLst>
          </p:cNvPr>
          <p:cNvSpPr/>
          <p:nvPr/>
        </p:nvSpPr>
        <p:spPr>
          <a:xfrm>
            <a:off x="98612" y="6006353"/>
            <a:ext cx="4563035" cy="7082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6" name="Picture 5">
            <a:extLst>
              <a:ext uri="{FF2B5EF4-FFF2-40B4-BE49-F238E27FC236}">
                <a16:creationId xmlns:a16="http://schemas.microsoft.com/office/drawing/2014/main" id="{0C4DF135-8690-CE62-F177-736807F412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2997007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B70251-F982-8B44-EF47-866AF6D3B55B}"/>
              </a:ext>
            </a:extLst>
          </p:cNvPr>
          <p:cNvSpPr txBox="1"/>
          <p:nvPr/>
        </p:nvSpPr>
        <p:spPr>
          <a:xfrm>
            <a:off x="2064809" y="1062260"/>
            <a:ext cx="3305049" cy="954107"/>
          </a:xfrm>
          <a:prstGeom prst="rect">
            <a:avLst/>
          </a:prstGeom>
          <a:solidFill>
            <a:schemeClr val="bg2"/>
          </a:solidFill>
        </p:spPr>
        <p:txBody>
          <a:bodyPr wrap="square" rtlCol="0">
            <a:spAutoFit/>
          </a:bodyPr>
          <a:lstStyle/>
          <a:p>
            <a:r>
              <a:rPr lang="en-IN" sz="2800" dirty="0">
                <a:ln w="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PROBLEM</a:t>
            </a:r>
            <a:r>
              <a:rPr lang="en-IN"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STATEMENT</a:t>
            </a:r>
          </a:p>
        </p:txBody>
      </p:sp>
      <p:sp>
        <p:nvSpPr>
          <p:cNvPr id="2" name="Rectangle 1">
            <a:extLst>
              <a:ext uri="{FF2B5EF4-FFF2-40B4-BE49-F238E27FC236}">
                <a16:creationId xmlns:a16="http://schemas.microsoft.com/office/drawing/2014/main" id="{3FF6A331-5D11-BC01-A6B8-821EADFB36BB}"/>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D085781C-659A-E00A-A0A5-FD55C01E714B}"/>
              </a:ext>
            </a:extLst>
          </p:cNvPr>
          <p:cNvSpPr txBox="1"/>
          <p:nvPr/>
        </p:nvSpPr>
        <p:spPr>
          <a:xfrm>
            <a:off x="940904" y="2205764"/>
            <a:ext cx="10052655" cy="1477328"/>
          </a:xfrm>
          <a:prstGeom prst="rect">
            <a:avLst/>
          </a:prstGeom>
          <a:noFill/>
        </p:spPr>
        <p:txBody>
          <a:bodyPr wrap="square" rtlCol="0">
            <a:spAutoFit/>
          </a:bodyPr>
          <a:lstStyle/>
          <a:p>
            <a:pPr algn="just"/>
            <a:endParaRPr lang="en-US" sz="3000" dirty="0">
              <a:latin typeface="Times New Roman" panose="02020603050405020304" pitchFamily="18" charset="0"/>
              <a:cs typeface="Times New Roman" panose="02020603050405020304" pitchFamily="18" charset="0"/>
            </a:endParaRPr>
          </a:p>
          <a:p>
            <a:pPr algn="just"/>
            <a:r>
              <a:rPr lang="en-US" sz="3000" dirty="0">
                <a:latin typeface="Times New Roman" panose="02020603050405020304" pitchFamily="18" charset="0"/>
                <a:cs typeface="Times New Roman" panose="02020603050405020304" pitchFamily="18" charset="0"/>
              </a:rPr>
              <a:t>“Develop an advanced text summarization tool leveraging GPT models to condense large texts into brief, accurate summaries.”</a:t>
            </a:r>
            <a:endParaRPr lang="en-IN" sz="3000" b="1" i="1"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20355B67-0519-795A-F7D2-86F1929D8FC3}"/>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12" name="Picture 11">
            <a:extLst>
              <a:ext uri="{FF2B5EF4-FFF2-40B4-BE49-F238E27FC236}">
                <a16:creationId xmlns:a16="http://schemas.microsoft.com/office/drawing/2014/main" id="{2E28593F-7723-3151-F02F-69D9E41E94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8563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D7B0BA-49C9-2D26-6118-E2B274887993}"/>
              </a:ext>
            </a:extLst>
          </p:cNvPr>
          <p:cNvSpPr txBox="1"/>
          <p:nvPr/>
        </p:nvSpPr>
        <p:spPr>
          <a:xfrm>
            <a:off x="2119968" y="1008804"/>
            <a:ext cx="1716925" cy="384721"/>
          </a:xfrm>
          <a:prstGeom prst="rect">
            <a:avLst/>
          </a:prstGeom>
          <a:solidFill>
            <a:schemeClr val="bg2"/>
          </a:solidFill>
        </p:spPr>
        <p:txBody>
          <a:bodyPr wrap="square" rtlCol="0">
            <a:spAutoFit/>
          </a:bodyPr>
          <a:lstStyle/>
          <a:p>
            <a:r>
              <a:rPr lang="en-IN" sz="19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OBJECTIVES</a:t>
            </a:r>
          </a:p>
        </p:txBody>
      </p:sp>
      <p:sp>
        <p:nvSpPr>
          <p:cNvPr id="3" name="TextBox 2">
            <a:extLst>
              <a:ext uri="{FF2B5EF4-FFF2-40B4-BE49-F238E27FC236}">
                <a16:creationId xmlns:a16="http://schemas.microsoft.com/office/drawing/2014/main" id="{F9C1C9A3-C02D-041D-79A8-0D81B1E1B9F1}"/>
              </a:ext>
            </a:extLst>
          </p:cNvPr>
          <p:cNvSpPr txBox="1"/>
          <p:nvPr/>
        </p:nvSpPr>
        <p:spPr>
          <a:xfrm>
            <a:off x="543339" y="2226365"/>
            <a:ext cx="11198088" cy="4266168"/>
          </a:xfrm>
          <a:prstGeom prst="rect">
            <a:avLst/>
          </a:prstGeom>
          <a:noFill/>
        </p:spPr>
        <p:txBody>
          <a:bodyPr wrap="square" rtlCol="0">
            <a:spAutoFit/>
          </a:bodyPr>
          <a:lstStyle/>
          <a:p>
            <a:pPr marL="0" marR="0" algn="just">
              <a:spcBef>
                <a:spcPts val="0"/>
              </a:spcBef>
              <a:spcAft>
                <a:spcPts val="800"/>
              </a:spcAft>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1. Develop Automated Summaries:</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800"/>
              </a:spcAft>
              <a:buSzPts val="1000"/>
              <a:buFont typeface="Symbol" panose="05050102010706020507" pitchFamily="18" charset="2"/>
              <a:buChar char=""/>
              <a:tabLst>
                <a:tab pos="457200" algn="l"/>
              </a:tabLs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Utilize GPT models to generate concise, coherent, and informative summaries that retain essential information from lengthy texts.</a:t>
            </a:r>
          </a:p>
          <a:p>
            <a:pPr marL="0" marR="0" algn="just">
              <a:spcBef>
                <a:spcPts val="0"/>
              </a:spcBef>
              <a:spcAft>
                <a:spcPts val="800"/>
              </a:spcAft>
            </a:pPr>
            <a:r>
              <a:rPr lang="en-US" sz="1600" b="1" kern="100" dirty="0">
                <a:latin typeface="Times New Roman" panose="02020603050405020304" pitchFamily="18" charset="0"/>
                <a:ea typeface="Calibri" panose="020F0502020204030204" pitchFamily="34" charset="0"/>
                <a:cs typeface="Times New Roman" panose="02020603050405020304" pitchFamily="18" charset="0"/>
              </a:rPr>
              <a:t>2. </a:t>
            </a: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Create an Intuitive User Interface:</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800"/>
              </a:spcAft>
              <a:buSzPts val="1000"/>
              <a:buFont typeface="Symbol" panose="05050102010706020507" pitchFamily="18" charset="2"/>
              <a:buChar char=""/>
              <a:tabLst>
                <a:tab pos="457200" algn="l"/>
              </a:tabLs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Implement a user-friendly Streamlit-based web application that allows easy interaction for inputting text, uploading PDFs, and selecting summarization styles.</a:t>
            </a:r>
          </a:p>
          <a:p>
            <a:pPr marL="0" marR="0" algn="just">
              <a:spcBef>
                <a:spcPts val="0"/>
              </a:spcBef>
              <a:spcAft>
                <a:spcPts val="800"/>
              </a:spcAft>
            </a:pPr>
            <a:r>
              <a:rPr lang="en-US" sz="1600" b="1" kern="100" dirty="0">
                <a:latin typeface="Times New Roman" panose="02020603050405020304" pitchFamily="18" charset="0"/>
                <a:ea typeface="Calibri" panose="020F0502020204030204" pitchFamily="34" charset="0"/>
                <a:cs typeface="Times New Roman" panose="02020603050405020304" pitchFamily="18" charset="0"/>
              </a:rPr>
              <a:t>3. </a:t>
            </a: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Offer Multiple Summarization Styles:</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800"/>
              </a:spcAft>
              <a:buSzPts val="1000"/>
              <a:buFont typeface="Symbol" panose="05050102010706020507" pitchFamily="18" charset="2"/>
              <a:buChar char=""/>
              <a:tabLst>
                <a:tab pos="457200" algn="l"/>
              </a:tabLs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Provide users with various summarization options, including Brief, Detailed, and Key Points, to cater to different needs and preferences.</a:t>
            </a:r>
          </a:p>
          <a:p>
            <a:pPr marL="0" marR="0" algn="just">
              <a:spcBef>
                <a:spcPts val="0"/>
              </a:spcBef>
              <a:spcAft>
                <a:spcPts val="800"/>
              </a:spcAft>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4. Enable Interactive Querying:</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800"/>
              </a:spcAft>
              <a:buSzPts val="1000"/>
              <a:buFont typeface="Symbol" panose="05050102010706020507" pitchFamily="18" charset="2"/>
              <a:buChar char=""/>
              <a:tabLst>
                <a:tab pos="457200" algn="l"/>
              </a:tabLs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Allow users to ask questions about the summarized text and receive accurate, contextually relevant answers, enhancing information accessibility and usability.</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451D18DF-801D-E548-7E84-8E7FA8259551}"/>
              </a:ext>
            </a:extLst>
          </p:cNvPr>
          <p:cNvSpPr/>
          <p:nvPr/>
        </p:nvSpPr>
        <p:spPr>
          <a:xfrm>
            <a:off x="107576" y="6033247"/>
            <a:ext cx="4509248"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3CB0CFA9-955C-66FD-4D5F-DF0E50CB1CAD}"/>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6" name="Picture 5">
            <a:extLst>
              <a:ext uri="{FF2B5EF4-FFF2-40B4-BE49-F238E27FC236}">
                <a16:creationId xmlns:a16="http://schemas.microsoft.com/office/drawing/2014/main" id="{4BE6C13C-956A-F533-6981-09EA9E62E8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spTree>
    <p:extLst>
      <p:ext uri="{BB962C8B-B14F-4D97-AF65-F5344CB8AC3E}">
        <p14:creationId xmlns:p14="http://schemas.microsoft.com/office/powerpoint/2010/main" val="1931371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62CE31-1410-8D8C-C0EF-4D507E100F89}"/>
              </a:ext>
            </a:extLst>
          </p:cNvPr>
          <p:cNvSpPr txBox="1"/>
          <p:nvPr/>
        </p:nvSpPr>
        <p:spPr>
          <a:xfrm>
            <a:off x="5048734" y="583792"/>
            <a:ext cx="3193265" cy="523220"/>
          </a:xfrm>
          <a:prstGeom prst="rect">
            <a:avLst/>
          </a:prstGeom>
          <a:solidFill>
            <a:schemeClr val="bg2"/>
          </a:solidFill>
        </p:spPr>
        <p:txBody>
          <a:bodyPr wrap="square" rtlCol="0">
            <a:spAutoFit/>
          </a:bodyPr>
          <a:lstStyle/>
          <a:p>
            <a:r>
              <a:rPr lang="en-IN" sz="2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Literature Survey</a:t>
            </a:r>
          </a:p>
        </p:txBody>
      </p:sp>
      <p:graphicFrame>
        <p:nvGraphicFramePr>
          <p:cNvPr id="11" name="Table 10">
            <a:extLst>
              <a:ext uri="{FF2B5EF4-FFF2-40B4-BE49-F238E27FC236}">
                <a16:creationId xmlns:a16="http://schemas.microsoft.com/office/drawing/2014/main" id="{7DC56CA9-2B98-F132-D3AF-0014AB90E4DA}"/>
              </a:ext>
            </a:extLst>
          </p:cNvPr>
          <p:cNvGraphicFramePr>
            <a:graphicFrameLocks noGrp="1"/>
          </p:cNvGraphicFramePr>
          <p:nvPr>
            <p:extLst>
              <p:ext uri="{D42A27DB-BD31-4B8C-83A1-F6EECF244321}">
                <p14:modId xmlns:p14="http://schemas.microsoft.com/office/powerpoint/2010/main" val="560704728"/>
              </p:ext>
            </p:extLst>
          </p:nvPr>
        </p:nvGraphicFramePr>
        <p:xfrm>
          <a:off x="1" y="1526721"/>
          <a:ext cx="12111319" cy="4806601"/>
        </p:xfrm>
        <a:graphic>
          <a:graphicData uri="http://schemas.openxmlformats.org/drawingml/2006/table">
            <a:tbl>
              <a:tblPr firstRow="1" bandRow="1">
                <a:tableStyleId>{5C22544A-7EE6-4342-B048-85BDC9FD1C3A}</a:tableStyleId>
              </a:tblPr>
              <a:tblGrid>
                <a:gridCol w="795129">
                  <a:extLst>
                    <a:ext uri="{9D8B030D-6E8A-4147-A177-3AD203B41FA5}">
                      <a16:colId xmlns:a16="http://schemas.microsoft.com/office/drawing/2014/main" val="2186112558"/>
                    </a:ext>
                  </a:extLst>
                </a:gridCol>
                <a:gridCol w="1364974">
                  <a:extLst>
                    <a:ext uri="{9D8B030D-6E8A-4147-A177-3AD203B41FA5}">
                      <a16:colId xmlns:a16="http://schemas.microsoft.com/office/drawing/2014/main" val="4254244146"/>
                    </a:ext>
                  </a:extLst>
                </a:gridCol>
                <a:gridCol w="1312995">
                  <a:extLst>
                    <a:ext uri="{9D8B030D-6E8A-4147-A177-3AD203B41FA5}">
                      <a16:colId xmlns:a16="http://schemas.microsoft.com/office/drawing/2014/main" val="2513420126"/>
                    </a:ext>
                  </a:extLst>
                </a:gridCol>
                <a:gridCol w="4025232">
                  <a:extLst>
                    <a:ext uri="{9D8B030D-6E8A-4147-A177-3AD203B41FA5}">
                      <a16:colId xmlns:a16="http://schemas.microsoft.com/office/drawing/2014/main" val="2691363532"/>
                    </a:ext>
                  </a:extLst>
                </a:gridCol>
                <a:gridCol w="2440075">
                  <a:extLst>
                    <a:ext uri="{9D8B030D-6E8A-4147-A177-3AD203B41FA5}">
                      <a16:colId xmlns:a16="http://schemas.microsoft.com/office/drawing/2014/main" val="988917352"/>
                    </a:ext>
                  </a:extLst>
                </a:gridCol>
                <a:gridCol w="2172914">
                  <a:extLst>
                    <a:ext uri="{9D8B030D-6E8A-4147-A177-3AD203B41FA5}">
                      <a16:colId xmlns:a16="http://schemas.microsoft.com/office/drawing/2014/main" val="3042545201"/>
                    </a:ext>
                  </a:extLst>
                </a:gridCol>
              </a:tblGrid>
              <a:tr h="686392">
                <a:tc>
                  <a:txBody>
                    <a:bodyPr/>
                    <a:lstStyle/>
                    <a:p>
                      <a:r>
                        <a:rPr lang="en-IN" dirty="0"/>
                        <a:t>SL NO</a:t>
                      </a:r>
                    </a:p>
                  </a:txBody>
                  <a:tcPr/>
                </a:tc>
                <a:tc>
                  <a:txBody>
                    <a:bodyPr/>
                    <a:lstStyle/>
                    <a:p>
                      <a:r>
                        <a:rPr lang="en-IN" dirty="0"/>
                        <a:t>PAPER TITLE</a:t>
                      </a:r>
                    </a:p>
                  </a:txBody>
                  <a:tcPr/>
                </a:tc>
                <a:tc>
                  <a:txBody>
                    <a:bodyPr/>
                    <a:lstStyle/>
                    <a:p>
                      <a:r>
                        <a:rPr lang="en-IN" dirty="0"/>
                        <a:t>JOURNAL NAME</a:t>
                      </a:r>
                    </a:p>
                  </a:txBody>
                  <a:tcPr/>
                </a:tc>
                <a:tc>
                  <a:txBody>
                    <a:bodyPr/>
                    <a:lstStyle/>
                    <a:p>
                      <a:r>
                        <a:rPr lang="en-IN" dirty="0"/>
                        <a:t>DESCRIPTION</a:t>
                      </a:r>
                    </a:p>
                  </a:txBody>
                  <a:tcPr/>
                </a:tc>
                <a:tc>
                  <a:txBody>
                    <a:bodyPr/>
                    <a:lstStyle/>
                    <a:p>
                      <a:r>
                        <a:rPr lang="en-IN" dirty="0"/>
                        <a:t>PROS</a:t>
                      </a:r>
                    </a:p>
                  </a:txBody>
                  <a:tcPr/>
                </a:tc>
                <a:tc>
                  <a:txBody>
                    <a:bodyPr/>
                    <a:lstStyle/>
                    <a:p>
                      <a:r>
                        <a:rPr lang="en-IN" dirty="0"/>
                        <a:t>CONS</a:t>
                      </a:r>
                    </a:p>
                  </a:txBody>
                  <a:tcPr/>
                </a:tc>
                <a:extLst>
                  <a:ext uri="{0D108BD9-81ED-4DB2-BD59-A6C34878D82A}">
                    <a16:rowId xmlns:a16="http://schemas.microsoft.com/office/drawing/2014/main" val="597866880"/>
                  </a:ext>
                </a:extLst>
              </a:tr>
              <a:tr h="1143714">
                <a:tc>
                  <a:txBody>
                    <a:bodyPr/>
                    <a:lstStyle/>
                    <a:p>
                      <a:r>
                        <a:rPr lang="en-IN" dirty="0"/>
                        <a:t>1</a:t>
                      </a:r>
                    </a:p>
                  </a:txBody>
                  <a:tcPr/>
                </a:tc>
                <a:tc>
                  <a:txBody>
                    <a:bodyPr/>
                    <a:lstStyle/>
                    <a:p>
                      <a:r>
                        <a:rPr lang="en-US" sz="1300" dirty="0">
                          <a:latin typeface="Times New Roman" panose="02020603050405020304" pitchFamily="18" charset="0"/>
                          <a:cs typeface="Times New Roman" panose="02020603050405020304" pitchFamily="18" charset="0"/>
                        </a:rPr>
                        <a:t>Text Summarization using NLP Technique</a:t>
                      </a:r>
                      <a:endParaRPr lang="en-IN" sz="130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2022 International Conference on Distributed Computing, VLSI, Electrical Circuits and Robotics (DISCOVER)by N. Balaji et al.</a:t>
                      </a:r>
                      <a:endParaRPr lang="en-IN" sz="1200" dirty="0">
                        <a:latin typeface="Times New Roman" panose="02020603050405020304" pitchFamily="18" charset="0"/>
                        <a:cs typeface="Times New Roman" panose="02020603050405020304" pitchFamily="18" charset="0"/>
                      </a:endParaRPr>
                    </a:p>
                  </a:txBody>
                  <a:tcPr/>
                </a:tc>
                <a:tc>
                  <a:txBody>
                    <a:bodyPr/>
                    <a:lstStyle/>
                    <a:p>
                      <a:pPr algn="just"/>
                      <a:r>
                        <a:rPr lang="en-US" sz="1300" dirty="0">
                          <a:latin typeface="Times New Roman" panose="02020603050405020304" pitchFamily="18" charset="0"/>
                          <a:cs typeface="Times New Roman" panose="02020603050405020304" pitchFamily="18" charset="0"/>
                        </a:rPr>
                        <a:t>This paper explores NLP techniques for text summarization, focusing on deep learning methods such as transformers. It evaluates the performance and efficiency of these models in accurately summarizing text, highlighting their strengths and challenges in practical applications.</a:t>
                      </a:r>
                    </a:p>
                  </a:txBody>
                  <a:tcPr/>
                </a:tc>
                <a:tc>
                  <a:txBody>
                    <a:bodyPr/>
                    <a:lstStyle/>
                    <a:p>
                      <a:pPr marL="285750" indent="-285750" algn="l">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High accuracy in summarization and utilizes state of the art transformers</a:t>
                      </a:r>
                    </a:p>
                    <a:p>
                      <a:pPr marL="285750" indent="-285750" algn="just">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Utilizes state of the art transformers for better performances</a:t>
                      </a:r>
                    </a:p>
                    <a:p>
                      <a:pPr marL="285750" indent="-285750" algn="just">
                        <a:buFont typeface="Arial" panose="020B0604020202020204" pitchFamily="34" charset="0"/>
                        <a:buChar char="•"/>
                      </a:pPr>
                      <a:endParaRPr lang="en-US" sz="1200" dirty="0"/>
                    </a:p>
                  </a:txBody>
                  <a:tcPr/>
                </a:tc>
                <a:tc>
                  <a:txBody>
                    <a:bodyPr/>
                    <a:lstStyle/>
                    <a:p>
                      <a:pPr marL="171450" indent="-171450" algn="l">
                        <a:buFont typeface="Arial" panose="020B0604020202020204" pitchFamily="34" charset="0"/>
                        <a:buChar char="•"/>
                        <a:tabLst/>
                      </a:pPr>
                      <a:r>
                        <a:rPr lang="en-US" sz="1200" dirty="0">
                          <a:latin typeface="Times New Roman" panose="02020603050405020304" pitchFamily="18" charset="0"/>
                          <a:cs typeface="Times New Roman" panose="02020603050405020304" pitchFamily="18" charset="0"/>
                        </a:rPr>
                        <a:t>High computational resources required Complexity in implementation</a:t>
                      </a:r>
                      <a:endParaRPr lang="en-IN"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97697277"/>
                  </a:ext>
                </a:extLst>
              </a:tr>
              <a:tr h="2382849">
                <a:tc>
                  <a:txBody>
                    <a:bodyPr/>
                    <a:lstStyle/>
                    <a:p>
                      <a:r>
                        <a:rPr lang="en-IN" dirty="0"/>
                        <a:t>2</a:t>
                      </a:r>
                    </a:p>
                  </a:txBody>
                  <a:tcPr/>
                </a:tc>
                <a:tc>
                  <a:txBody>
                    <a:bodyPr/>
                    <a:lstStyle/>
                    <a:p>
                      <a:r>
                        <a:rPr lang="en-US" sz="1100" dirty="0">
                          <a:latin typeface="Times New Roman" panose="02020603050405020304" pitchFamily="18" charset="0"/>
                          <a:cs typeface="Times New Roman" panose="02020603050405020304" pitchFamily="18" charset="0"/>
                        </a:rPr>
                        <a:t>Building Customized Chatbots for Document Summarization and Question Answering using Large Language Models using a Framework with OpenAI, Lang chain, and Streamlit</a:t>
                      </a:r>
                      <a:r>
                        <a:rPr lang="en-IN" sz="1100" b="0" i="0" u="none" strike="noStrike" kern="1200" dirty="0">
                          <a:solidFill>
                            <a:schemeClr val="dk1"/>
                          </a:solidFill>
                          <a:effectLst/>
                          <a:latin typeface="Times New Roman" panose="02020603050405020304" pitchFamily="18" charset="0"/>
                          <a:ea typeface="+mn-ea"/>
                          <a:cs typeface="Times New Roman" panose="02020603050405020304" pitchFamily="18" charset="0"/>
                        </a:rPr>
                        <a:t>.</a:t>
                      </a:r>
                    </a:p>
                  </a:txBody>
                  <a:tcPr/>
                </a:tc>
                <a:tc>
                  <a:txBody>
                    <a:bodyPr/>
                    <a:lstStyle/>
                    <a:p>
                      <a:pPr algn="l"/>
                      <a:r>
                        <a:rPr lang="en-US" sz="1200" dirty="0">
                          <a:latin typeface="Times New Roman" panose="02020603050405020304" pitchFamily="18" charset="0"/>
                          <a:cs typeface="Times New Roman" panose="02020603050405020304" pitchFamily="18" charset="0"/>
                        </a:rPr>
                        <a:t>Journal of Information Technology and Digital World by Sangita Pokhrel et al.</a:t>
                      </a:r>
                      <a:endParaRPr lang="en-IN" sz="1200" dirty="0">
                        <a:latin typeface="Times New Roman" panose="02020603050405020304" pitchFamily="18" charset="0"/>
                        <a:cs typeface="Times New Roman" panose="02020603050405020304" pitchFamily="18" charset="0"/>
                      </a:endParaRPr>
                    </a:p>
                  </a:txBody>
                  <a:tcPr/>
                </a:tc>
                <a:tc>
                  <a:txBody>
                    <a:bodyPr/>
                    <a:lstStyle/>
                    <a:p>
                      <a:pPr algn="just"/>
                      <a:r>
                        <a:rPr lang="en-US" sz="1300" dirty="0">
                          <a:latin typeface="Times New Roman" panose="02020603050405020304" pitchFamily="18" charset="0"/>
                          <a:cs typeface="Times New Roman" panose="02020603050405020304" pitchFamily="18" charset="0"/>
                        </a:rPr>
                        <a:t>This paper presents a framework for developing customized chatbots for document summarization and question answering. Utilizing OpenAI's language models, Lang chain, and Streamlit, the framework aims to enhance document interaction and information retrieval efficiency.</a:t>
                      </a:r>
                      <a:endParaRPr lang="en-IN" sz="1300" dirty="0">
                        <a:latin typeface="Times New Roman" panose="02020603050405020304" pitchFamily="18" charset="0"/>
                        <a:cs typeface="Times New Roman" panose="02020603050405020304" pitchFamily="18" charset="0"/>
                      </a:endParaRPr>
                    </a:p>
                  </a:txBody>
                  <a:tcPr/>
                </a:tc>
                <a:tc>
                  <a:txBody>
                    <a:bodyPr/>
                    <a:lstStyle/>
                    <a:p>
                      <a:pPr marL="171450" indent="-171450">
                        <a:buFont typeface="Arial" panose="020B0604020202020204" pitchFamily="34" charset="0"/>
                        <a:buChar char="•"/>
                      </a:pPr>
                      <a:r>
                        <a:rPr lang="en-US" sz="1200" kern="1200" dirty="0">
                          <a:solidFill>
                            <a:schemeClr val="dk1"/>
                          </a:solidFill>
                          <a:effectLst/>
                          <a:latin typeface="Times New Roman" panose="02020603050405020304" pitchFamily="18" charset="0"/>
                          <a:ea typeface="+mn-ea"/>
                          <a:cs typeface="Times New Roman" panose="02020603050405020304" pitchFamily="18" charset="0"/>
                        </a:rPr>
                        <a:t>Utilizes advanced language models for effective summarization and Q&amp;A.</a:t>
                      </a:r>
                    </a:p>
                    <a:p>
                      <a:pPr marL="171450" indent="-171450">
                        <a:buFont typeface="Arial" panose="020B0604020202020204" pitchFamily="34" charset="0"/>
                        <a:buChar char="•"/>
                      </a:pPr>
                      <a:r>
                        <a:rPr lang="en-US" sz="1200" kern="1200" dirty="0">
                          <a:solidFill>
                            <a:schemeClr val="dk1"/>
                          </a:solidFill>
                          <a:effectLst/>
                          <a:latin typeface="Times New Roman" panose="02020603050405020304" pitchFamily="18" charset="0"/>
                          <a:ea typeface="+mn-ea"/>
                          <a:cs typeface="Times New Roman" panose="02020603050405020304" pitchFamily="18" charset="0"/>
                        </a:rPr>
                        <a:t>Integrates OpenAI, Lang chain, and Streamlit for a comprehensive framework. </a:t>
                      </a:r>
                    </a:p>
                    <a:p>
                      <a:pPr marL="171450" indent="-171450">
                        <a:buFont typeface="Arial" panose="020B0604020202020204" pitchFamily="34" charset="0"/>
                        <a:buChar char="•"/>
                      </a:pPr>
                      <a:r>
                        <a:rPr lang="en-US" sz="1200" kern="1200" dirty="0">
                          <a:solidFill>
                            <a:schemeClr val="dk1"/>
                          </a:solidFill>
                          <a:effectLst/>
                          <a:latin typeface="Times New Roman" panose="02020603050405020304" pitchFamily="18" charset="0"/>
                          <a:ea typeface="+mn-ea"/>
                          <a:cs typeface="Times New Roman" panose="02020603050405020304" pitchFamily="18" charset="0"/>
                        </a:rPr>
                        <a:t>Improves information retrieval efficiency</a:t>
                      </a:r>
                      <a:endParaRPr lang="en-US" sz="1200" dirty="0">
                        <a:latin typeface="Times New Roman" panose="02020603050405020304" pitchFamily="18" charset="0"/>
                        <a:cs typeface="Times New Roman" panose="02020603050405020304" pitchFamily="18" charset="0"/>
                      </a:endParaRPr>
                    </a:p>
                  </a:txBody>
                  <a:tcPr/>
                </a:tc>
                <a:tc>
                  <a:txBody>
                    <a:bodyPr/>
                    <a:lstStyle/>
                    <a:p>
                      <a:pPr marL="171450" indent="-171450">
                        <a:buFont typeface="Wingdings" panose="05000000000000000000" pitchFamily="2" charset="2"/>
                        <a:buChar char="§"/>
                      </a:pPr>
                      <a:r>
                        <a:rPr lang="en-US" sz="1200" kern="1200" dirty="0">
                          <a:solidFill>
                            <a:schemeClr val="dk1"/>
                          </a:solidFill>
                          <a:effectLst/>
                          <a:latin typeface="Times New Roman" panose="02020603050405020304" pitchFamily="18" charset="0"/>
                          <a:ea typeface="+mn-ea"/>
                          <a:cs typeface="Times New Roman" panose="02020603050405020304" pitchFamily="18" charset="0"/>
                        </a:rPr>
                        <a:t>Requires significant computational resources.</a:t>
                      </a:r>
                    </a:p>
                    <a:p>
                      <a:pPr marL="171450" indent="-171450">
                        <a:buFont typeface="Wingdings" panose="05000000000000000000" pitchFamily="2" charset="2"/>
                        <a:buChar char="§"/>
                      </a:pPr>
                      <a:r>
                        <a:rPr lang="en-US" sz="1200" kern="1200" dirty="0">
                          <a:solidFill>
                            <a:schemeClr val="dk1"/>
                          </a:solidFill>
                          <a:effectLst/>
                          <a:latin typeface="Times New Roman" panose="02020603050405020304" pitchFamily="18" charset="0"/>
                          <a:ea typeface="+mn-ea"/>
                          <a:cs typeface="Times New Roman" panose="02020603050405020304" pitchFamily="18" charset="0"/>
                        </a:rPr>
                        <a:t>Potential challenges in handling diverse document formats.</a:t>
                      </a:r>
                    </a:p>
                    <a:p>
                      <a:pPr marL="171450" indent="-171450">
                        <a:buFont typeface="Wingdings" panose="05000000000000000000" pitchFamily="2" charset="2"/>
                        <a:buChar char="§"/>
                      </a:pPr>
                      <a:r>
                        <a:rPr lang="en-US" sz="1200" kern="1200" dirty="0">
                          <a:solidFill>
                            <a:schemeClr val="dk1"/>
                          </a:solidFill>
                          <a:effectLst/>
                          <a:latin typeface="Times New Roman" panose="02020603050405020304" pitchFamily="18" charset="0"/>
                          <a:ea typeface="+mn-ea"/>
                          <a:cs typeface="Times New Roman" panose="02020603050405020304" pitchFamily="18" charset="0"/>
                        </a:rPr>
                        <a:t>Dependence on OpenAI's infrastructure.</a:t>
                      </a:r>
                    </a:p>
                  </a:txBody>
                  <a:tcPr/>
                </a:tc>
                <a:extLst>
                  <a:ext uri="{0D108BD9-81ED-4DB2-BD59-A6C34878D82A}">
                    <a16:rowId xmlns:a16="http://schemas.microsoft.com/office/drawing/2014/main" val="2853347446"/>
                  </a:ext>
                </a:extLst>
              </a:tr>
            </a:tbl>
          </a:graphicData>
        </a:graphic>
      </p:graphicFrame>
      <p:sp>
        <p:nvSpPr>
          <p:cNvPr id="3" name="Rectangle 2">
            <a:extLst>
              <a:ext uri="{FF2B5EF4-FFF2-40B4-BE49-F238E27FC236}">
                <a16:creationId xmlns:a16="http://schemas.microsoft.com/office/drawing/2014/main" id="{7DF5178D-D346-4526-2AE3-793706B26F74}"/>
              </a:ext>
            </a:extLst>
          </p:cNvPr>
          <p:cNvSpPr/>
          <p:nvPr/>
        </p:nvSpPr>
        <p:spPr>
          <a:xfrm>
            <a:off x="80682" y="6078440"/>
            <a:ext cx="4482353"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9921E5C3-EDE4-ACF9-A1AE-59C886557E76}"/>
              </a:ext>
            </a:extLst>
          </p:cNvPr>
          <p:cNvSpPr/>
          <p:nvPr/>
        </p:nvSpPr>
        <p:spPr>
          <a:xfrm>
            <a:off x="-1" y="6078440"/>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4" name="Picture 3">
            <a:extLst>
              <a:ext uri="{FF2B5EF4-FFF2-40B4-BE49-F238E27FC236}">
                <a16:creationId xmlns:a16="http://schemas.microsoft.com/office/drawing/2014/main" id="{8F131A92-15D5-4A6F-C6CA-E0B5C487C4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14203"/>
            <a:ext cx="1780775" cy="1540923"/>
          </a:xfrm>
          <a:prstGeom prst="rect">
            <a:avLst/>
          </a:prstGeom>
        </p:spPr>
      </p:pic>
    </p:spTree>
    <p:extLst>
      <p:ext uri="{BB962C8B-B14F-4D97-AF65-F5344CB8AC3E}">
        <p14:creationId xmlns:p14="http://schemas.microsoft.com/office/powerpoint/2010/main" val="17436933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FB6073-DD91-3B1D-6E8E-A894D2CD5D09}"/>
              </a:ext>
            </a:extLst>
          </p:cNvPr>
          <p:cNvSpPr txBox="1"/>
          <p:nvPr/>
        </p:nvSpPr>
        <p:spPr>
          <a:xfrm>
            <a:off x="2085190" y="991496"/>
            <a:ext cx="2531634" cy="523220"/>
          </a:xfrm>
          <a:prstGeom prst="rect">
            <a:avLst/>
          </a:prstGeom>
          <a:solidFill>
            <a:schemeClr val="bg2"/>
          </a:solidFill>
        </p:spPr>
        <p:txBody>
          <a:bodyPr wrap="square" rtlCol="0">
            <a:spAutoFit/>
          </a:bodyPr>
          <a:lstStyle/>
          <a:p>
            <a:r>
              <a:rPr lang="en-US" sz="2800" b="1" dirty="0">
                <a:latin typeface="Times New Roman" panose="02020603050405020304" pitchFamily="18" charset="0"/>
                <a:cs typeface="Times New Roman" panose="02020603050405020304" pitchFamily="18" charset="0"/>
              </a:rPr>
              <a:t>Methodology </a:t>
            </a:r>
            <a:endParaRPr lang="en-IN" sz="2800" b="1"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6CD5C189-7A3C-CA3C-E46A-B0B4B56C588C}"/>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1EBAA93D-ECC6-3720-F695-D65F7AB08DD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6" name="Picture 5">
            <a:extLst>
              <a:ext uri="{FF2B5EF4-FFF2-40B4-BE49-F238E27FC236}">
                <a16:creationId xmlns:a16="http://schemas.microsoft.com/office/drawing/2014/main" id="{CDAE464B-A376-1CA4-06ED-C3C058AD05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pic>
        <p:nvPicPr>
          <p:cNvPr id="8" name="Picture 7">
            <a:extLst>
              <a:ext uri="{FF2B5EF4-FFF2-40B4-BE49-F238E27FC236}">
                <a16:creationId xmlns:a16="http://schemas.microsoft.com/office/drawing/2014/main" id="{CA724703-1B53-20BE-5D38-3B2B1BC1070E}"/>
              </a:ext>
            </a:extLst>
          </p:cNvPr>
          <p:cNvPicPr>
            <a:picLocks noChangeAspect="1"/>
          </p:cNvPicPr>
          <p:nvPr/>
        </p:nvPicPr>
        <p:blipFill>
          <a:blip r:embed="rId3"/>
          <a:stretch>
            <a:fillRect/>
          </a:stretch>
        </p:blipFill>
        <p:spPr>
          <a:xfrm>
            <a:off x="5555878" y="54865"/>
            <a:ext cx="4038600" cy="5701612"/>
          </a:xfrm>
          <a:prstGeom prst="rect">
            <a:avLst/>
          </a:prstGeom>
        </p:spPr>
      </p:pic>
    </p:spTree>
    <p:extLst>
      <p:ext uri="{BB962C8B-B14F-4D97-AF65-F5344CB8AC3E}">
        <p14:creationId xmlns:p14="http://schemas.microsoft.com/office/powerpoint/2010/main" val="3837345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FB6073-DD91-3B1D-6E8E-A894D2CD5D09}"/>
              </a:ext>
            </a:extLst>
          </p:cNvPr>
          <p:cNvSpPr txBox="1"/>
          <p:nvPr/>
        </p:nvSpPr>
        <p:spPr>
          <a:xfrm>
            <a:off x="2085190" y="991496"/>
            <a:ext cx="2531634" cy="523220"/>
          </a:xfrm>
          <a:prstGeom prst="rect">
            <a:avLst/>
          </a:prstGeom>
          <a:solidFill>
            <a:schemeClr val="bg2"/>
          </a:solidFill>
        </p:spPr>
        <p:txBody>
          <a:bodyPr wrap="square" rtlCol="0">
            <a:spAutoFit/>
          </a:bodyPr>
          <a:lstStyle/>
          <a:p>
            <a:r>
              <a:rPr lang="en-US" sz="2800" b="1" dirty="0">
                <a:latin typeface="Times New Roman" panose="02020603050405020304" pitchFamily="18" charset="0"/>
                <a:cs typeface="Times New Roman" panose="02020603050405020304" pitchFamily="18" charset="0"/>
              </a:rPr>
              <a:t>Methodology </a:t>
            </a:r>
            <a:endParaRPr lang="en-IN" sz="2800" b="1"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6CD5C189-7A3C-CA3C-E46A-B0B4B56C588C}"/>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1EBAA93D-ECC6-3720-F695-D65F7AB08DD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6" name="Picture 5">
            <a:extLst>
              <a:ext uri="{FF2B5EF4-FFF2-40B4-BE49-F238E27FC236}">
                <a16:creationId xmlns:a16="http://schemas.microsoft.com/office/drawing/2014/main" id="{CDAE464B-A376-1CA4-06ED-C3C058AD05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pic>
        <p:nvPicPr>
          <p:cNvPr id="7" name="Picture 6">
            <a:extLst>
              <a:ext uri="{FF2B5EF4-FFF2-40B4-BE49-F238E27FC236}">
                <a16:creationId xmlns:a16="http://schemas.microsoft.com/office/drawing/2014/main" id="{C92CCD5D-ADD3-2D6D-CBFC-6DCF05A1B914}"/>
              </a:ext>
            </a:extLst>
          </p:cNvPr>
          <p:cNvPicPr>
            <a:picLocks noChangeAspect="1"/>
          </p:cNvPicPr>
          <p:nvPr/>
        </p:nvPicPr>
        <p:blipFill>
          <a:blip r:embed="rId3"/>
          <a:stretch>
            <a:fillRect/>
          </a:stretch>
        </p:blipFill>
        <p:spPr>
          <a:xfrm>
            <a:off x="5715620" y="408953"/>
            <a:ext cx="2695575" cy="5324475"/>
          </a:xfrm>
          <a:prstGeom prst="rect">
            <a:avLst/>
          </a:prstGeom>
        </p:spPr>
      </p:pic>
    </p:spTree>
    <p:extLst>
      <p:ext uri="{BB962C8B-B14F-4D97-AF65-F5344CB8AC3E}">
        <p14:creationId xmlns:p14="http://schemas.microsoft.com/office/powerpoint/2010/main" val="590344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FB6073-DD91-3B1D-6E8E-A894D2CD5D09}"/>
              </a:ext>
            </a:extLst>
          </p:cNvPr>
          <p:cNvSpPr txBox="1"/>
          <p:nvPr/>
        </p:nvSpPr>
        <p:spPr>
          <a:xfrm>
            <a:off x="2085190" y="991496"/>
            <a:ext cx="3706010" cy="523220"/>
          </a:xfrm>
          <a:prstGeom prst="rect">
            <a:avLst/>
          </a:prstGeom>
          <a:solidFill>
            <a:schemeClr val="bg2"/>
          </a:solidFill>
        </p:spPr>
        <p:txBody>
          <a:bodyPr wrap="square" rtlCol="0">
            <a:spAutoFit/>
          </a:bodyPr>
          <a:lstStyle/>
          <a:p>
            <a:r>
              <a:rPr lang="en-US" sz="2800" b="1" dirty="0">
                <a:latin typeface="Times New Roman" panose="02020603050405020304" pitchFamily="18" charset="0"/>
                <a:cs typeface="Times New Roman" panose="02020603050405020304" pitchFamily="18" charset="0"/>
              </a:rPr>
              <a:t>System Architecture </a:t>
            </a:r>
            <a:endParaRPr lang="en-IN" sz="2800" b="1"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6CD5C189-7A3C-CA3C-E46A-B0B4B56C588C}"/>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1EBAA93D-ECC6-3720-F695-D65F7AB08DD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6" name="Picture 5">
            <a:extLst>
              <a:ext uri="{FF2B5EF4-FFF2-40B4-BE49-F238E27FC236}">
                <a16:creationId xmlns:a16="http://schemas.microsoft.com/office/drawing/2014/main" id="{CDAE464B-A376-1CA4-06ED-C3C058AD05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82" y="54865"/>
            <a:ext cx="1930400" cy="1917700"/>
          </a:xfrm>
          <a:prstGeom prst="rect">
            <a:avLst/>
          </a:prstGeom>
        </p:spPr>
      </p:pic>
      <p:pic>
        <p:nvPicPr>
          <p:cNvPr id="16" name="Picture 15">
            <a:extLst>
              <a:ext uri="{FF2B5EF4-FFF2-40B4-BE49-F238E27FC236}">
                <a16:creationId xmlns:a16="http://schemas.microsoft.com/office/drawing/2014/main" id="{4DAEDF4A-D78D-0E03-2CFF-8E1356D13C03}"/>
              </a:ext>
            </a:extLst>
          </p:cNvPr>
          <p:cNvPicPr>
            <a:picLocks noChangeAspect="1"/>
          </p:cNvPicPr>
          <p:nvPr/>
        </p:nvPicPr>
        <p:blipFill rotWithShape="1">
          <a:blip r:embed="rId3"/>
          <a:srcRect b="5033"/>
          <a:stretch/>
        </p:blipFill>
        <p:spPr>
          <a:xfrm>
            <a:off x="2011082" y="1564665"/>
            <a:ext cx="4426225" cy="3942855"/>
          </a:xfrm>
          <a:prstGeom prst="rect">
            <a:avLst/>
          </a:prstGeom>
        </p:spPr>
      </p:pic>
      <p:pic>
        <p:nvPicPr>
          <p:cNvPr id="18" name="Picture 17">
            <a:extLst>
              <a:ext uri="{FF2B5EF4-FFF2-40B4-BE49-F238E27FC236}">
                <a16:creationId xmlns:a16="http://schemas.microsoft.com/office/drawing/2014/main" id="{EE05E038-46C8-F02B-7282-9909859B8079}"/>
              </a:ext>
            </a:extLst>
          </p:cNvPr>
          <p:cNvPicPr>
            <a:picLocks noChangeAspect="1"/>
          </p:cNvPicPr>
          <p:nvPr/>
        </p:nvPicPr>
        <p:blipFill>
          <a:blip r:embed="rId4"/>
          <a:stretch>
            <a:fillRect/>
          </a:stretch>
        </p:blipFill>
        <p:spPr>
          <a:xfrm>
            <a:off x="6851374" y="1763605"/>
            <a:ext cx="4426225" cy="3703986"/>
          </a:xfrm>
          <a:prstGeom prst="rect">
            <a:avLst/>
          </a:prstGeom>
        </p:spPr>
      </p:pic>
      <p:sp>
        <p:nvSpPr>
          <p:cNvPr id="3" name="Arrow: Right 2">
            <a:extLst>
              <a:ext uri="{FF2B5EF4-FFF2-40B4-BE49-F238E27FC236}">
                <a16:creationId xmlns:a16="http://schemas.microsoft.com/office/drawing/2014/main" id="{5FC7CEA8-4AFA-FF86-4E37-6D370CA94057}"/>
              </a:ext>
            </a:extLst>
          </p:cNvPr>
          <p:cNvSpPr/>
          <p:nvPr/>
        </p:nvSpPr>
        <p:spPr>
          <a:xfrm>
            <a:off x="6273800" y="3263900"/>
            <a:ext cx="577574" cy="21081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8364244"/>
      </p:ext>
    </p:extLst>
  </p:cSld>
  <p:clrMapOvr>
    <a:masterClrMapping/>
  </p:clrMapOvr>
</p:sld>
</file>

<file path=ppt/theme/theme1.xml><?xml version="1.0" encoding="utf-8"?>
<a:theme xmlns:a="http://schemas.openxmlformats.org/drawingml/2006/main" name="CITECH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TECH template" id="{97582786-3044-42DC-82D5-DF699C5700B5}" vid="{B783C0B2-7648-4094-AA0A-D0EB59CA80A9}"/>
    </a:ext>
  </a:extLst>
</a:theme>
</file>

<file path=docProps/app.xml><?xml version="1.0" encoding="utf-8"?>
<Properties xmlns="http://schemas.openxmlformats.org/officeDocument/2006/extended-properties" xmlns:vt="http://schemas.openxmlformats.org/officeDocument/2006/docPropsVTypes">
  <Template>CITECH template</Template>
  <TotalTime>4846</TotalTime>
  <Words>1739</Words>
  <Application>Microsoft Office PowerPoint</Application>
  <PresentationFormat>Widescreen</PresentationFormat>
  <Paragraphs>141</Paragraphs>
  <Slides>25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Calibri Light</vt:lpstr>
      <vt:lpstr>Sitka Subheading</vt:lpstr>
      <vt:lpstr>Symbol</vt:lpstr>
      <vt:lpstr>Times New Roman</vt:lpstr>
      <vt:lpstr>Wingdings</vt:lpstr>
      <vt:lpstr>CITECH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Varalatchoumy M</dc:creator>
  <cp:lastModifiedBy>Ambika Bolli</cp:lastModifiedBy>
  <cp:revision>106</cp:revision>
  <dcterms:created xsi:type="dcterms:W3CDTF">2023-10-18T08:32:17Z</dcterms:created>
  <dcterms:modified xsi:type="dcterms:W3CDTF">2024-07-23T19:33:57Z</dcterms:modified>
</cp:coreProperties>
</file>

<file path=docProps/thumbnail.jpeg>
</file>